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omments/modernComment_11F_B2421FCA.xml" ContentType="application/vnd.ms-powerpoint.comments+xml"/>
  <Override PartName="/ppt/comments/modernComment_161_FBD079E0.xml" ContentType="application/vnd.ms-powerpoint.comments+xml"/>
  <Override PartName="/ppt/comments/modernComment_15A_57DD18D7.xml" ContentType="application/vnd.ms-powerpoint.comments+xml"/>
  <Override PartName="/ppt/comments/modernComment_165_6AC827DE.xml" ContentType="application/vnd.ms-powerpoint.comments+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23"/>
  </p:notesMasterIdLst>
  <p:sldIdLst>
    <p:sldId id="300" r:id="rId5"/>
    <p:sldId id="257" r:id="rId6"/>
    <p:sldId id="287" r:id="rId7"/>
    <p:sldId id="362" r:id="rId8"/>
    <p:sldId id="363" r:id="rId9"/>
    <p:sldId id="364" r:id="rId10"/>
    <p:sldId id="353" r:id="rId11"/>
    <p:sldId id="346" r:id="rId12"/>
    <p:sldId id="357" r:id="rId13"/>
    <p:sldId id="344" r:id="rId14"/>
    <p:sldId id="359" r:id="rId15"/>
    <p:sldId id="361" r:id="rId16"/>
    <p:sldId id="351" r:id="rId17"/>
    <p:sldId id="352" r:id="rId18"/>
    <p:sldId id="354" r:id="rId19"/>
    <p:sldId id="343" r:id="rId20"/>
    <p:sldId id="367" r:id="rId21"/>
    <p:sldId id="368" r:id="rId22"/>
  </p:sldIdLst>
  <p:sldSz cx="12192000" cy="6858000"/>
  <p:notesSz cx="6808788" cy="994092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81EDB22B-14CC-2A26-88F2-9C030F20462A}" name="McAdams, Jonathan" initials="JM" userId="S::jonathan.mcadams@nifiscalcouncil.org::48fc822f-fb4d-4da4-852a-acf8f0d8c8f1" providerId="AD"/>
  <p188:author id="{FA8F708C-9396-7A27-96A1-8C44F7C5892A}" name="Pidgeon, Colin" initials="CP" userId="S::Colin.Pidgeon@nifiscalcouncil.org::b82ddc48-14e4-4fae-b281-6166f862da07"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D0F83BF-C812-414F-B84E-808DD12A5B91}" v="26" dt="2026-02-23T14:29:38.332"/>
    <p1510:client id="{6EC9F5F0-A678-45AC-ABE2-B586988E653B}" v="1" dt="2026-02-23T13:51:47.471"/>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01" d="100"/>
          <a:sy n="101" d="100"/>
        </p:scale>
        <p:origin x="144" y="18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theme" Target="theme/theme1.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presProps" Target="pres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notesMaster" Target="notesMasters/notesMaster1.xml"/><Relationship Id="rId28" Type="http://schemas.microsoft.com/office/2016/11/relationships/changesInfo" Target="changesInfos/changesInfo1.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tableStyles" Target="tableStyles.xml"/><Relationship Id="rId30" Type="http://schemas.microsoft.com/office/2018/10/relationships/authors" Target="author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Pidgeon, Colin" userId="b82ddc48-14e4-4fae-b281-6166f862da07" providerId="ADAL" clId="{03297B10-605F-480E-A0D7-FD23BAEE5F65}"/>
    <pc:docChg chg="undo custSel addSld delSld modSld sldOrd modNotesMaster">
      <pc:chgData name="Pidgeon, Colin" userId="b82ddc48-14e4-4fae-b281-6166f862da07" providerId="ADAL" clId="{03297B10-605F-480E-A0D7-FD23BAEE5F65}" dt="2026-02-23T14:30:35.143" v="1120" actId="13926"/>
      <pc:docMkLst>
        <pc:docMk/>
      </pc:docMkLst>
      <pc:sldChg chg="modSp add del mod">
        <pc:chgData name="Pidgeon, Colin" userId="b82ddc48-14e4-4fae-b281-6166f862da07" providerId="ADAL" clId="{03297B10-605F-480E-A0D7-FD23BAEE5F65}" dt="2026-02-23T11:19:00.871" v="439" actId="13926"/>
        <pc:sldMkLst>
          <pc:docMk/>
          <pc:sldMk cId="3160342412" sldId="257"/>
        </pc:sldMkLst>
        <pc:spChg chg="mod">
          <ac:chgData name="Pidgeon, Colin" userId="b82ddc48-14e4-4fae-b281-6166f862da07" providerId="ADAL" clId="{03297B10-605F-480E-A0D7-FD23BAEE5F65}" dt="2026-02-23T11:19:00.871" v="439" actId="13926"/>
          <ac:spMkLst>
            <pc:docMk/>
            <pc:sldMk cId="3160342412" sldId="257"/>
            <ac:spMk id="3" creationId="{022AFCFC-54EA-492D-AAC9-102E65D53B46}"/>
          </ac:spMkLst>
        </pc:spChg>
      </pc:sldChg>
      <pc:sldChg chg="modSp mod">
        <pc:chgData name="Pidgeon, Colin" userId="b82ddc48-14e4-4fae-b281-6166f862da07" providerId="ADAL" clId="{03297B10-605F-480E-A0D7-FD23BAEE5F65}" dt="2026-02-20T13:41:41.271" v="1" actId="113"/>
        <pc:sldMkLst>
          <pc:docMk/>
          <pc:sldMk cId="2990677962" sldId="287"/>
        </pc:sldMkLst>
        <pc:spChg chg="mod">
          <ac:chgData name="Pidgeon, Colin" userId="b82ddc48-14e4-4fae-b281-6166f862da07" providerId="ADAL" clId="{03297B10-605F-480E-A0D7-FD23BAEE5F65}" dt="2026-02-20T13:41:41.271" v="1" actId="113"/>
          <ac:spMkLst>
            <pc:docMk/>
            <pc:sldMk cId="2990677962" sldId="287"/>
            <ac:spMk id="3" creationId="{022AFCFC-54EA-492D-AAC9-102E65D53B46}"/>
          </ac:spMkLst>
        </pc:spChg>
      </pc:sldChg>
      <pc:sldChg chg="del">
        <pc:chgData name="Pidgeon, Colin" userId="b82ddc48-14e4-4fae-b281-6166f862da07" providerId="ADAL" clId="{03297B10-605F-480E-A0D7-FD23BAEE5F65}" dt="2026-02-23T10:36:32.343" v="186" actId="47"/>
        <pc:sldMkLst>
          <pc:docMk/>
          <pc:sldMk cId="3854823869" sldId="341"/>
        </pc:sldMkLst>
      </pc:sldChg>
      <pc:sldChg chg="del">
        <pc:chgData name="Pidgeon, Colin" userId="b82ddc48-14e4-4fae-b281-6166f862da07" providerId="ADAL" clId="{03297B10-605F-480E-A0D7-FD23BAEE5F65}" dt="2026-02-23T10:36:34.728" v="187" actId="47"/>
        <pc:sldMkLst>
          <pc:docMk/>
          <pc:sldMk cId="1344515920" sldId="342"/>
        </pc:sldMkLst>
      </pc:sldChg>
      <pc:sldChg chg="add del">
        <pc:chgData name="Pidgeon, Colin" userId="b82ddc48-14e4-4fae-b281-6166f862da07" providerId="ADAL" clId="{03297B10-605F-480E-A0D7-FD23BAEE5F65}" dt="2026-02-23T11:02:34.052" v="376"/>
        <pc:sldMkLst>
          <pc:docMk/>
          <pc:sldMk cId="603888330" sldId="343"/>
        </pc:sldMkLst>
      </pc:sldChg>
      <pc:sldChg chg="addSp delSp modSp mod">
        <pc:chgData name="Pidgeon, Colin" userId="b82ddc48-14e4-4fae-b281-6166f862da07" providerId="ADAL" clId="{03297B10-605F-480E-A0D7-FD23BAEE5F65}" dt="2026-02-23T14:30:14.833" v="1118" actId="13926"/>
        <pc:sldMkLst>
          <pc:docMk/>
          <pc:sldMk cId="1291379695" sldId="344"/>
        </pc:sldMkLst>
        <pc:spChg chg="mod">
          <ac:chgData name="Pidgeon, Colin" userId="b82ddc48-14e4-4fae-b281-6166f862da07" providerId="ADAL" clId="{03297B10-605F-480E-A0D7-FD23BAEE5F65}" dt="2026-02-23T14:30:14.833" v="1118" actId="13926"/>
          <ac:spMkLst>
            <pc:docMk/>
            <pc:sldMk cId="1291379695" sldId="344"/>
            <ac:spMk id="2" creationId="{4E0F76E2-5409-ADEC-F7BD-8734AA259FA1}"/>
          </ac:spMkLst>
        </pc:spChg>
        <pc:spChg chg="del mod">
          <ac:chgData name="Pidgeon, Colin" userId="b82ddc48-14e4-4fae-b281-6166f862da07" providerId="ADAL" clId="{03297B10-605F-480E-A0D7-FD23BAEE5F65}" dt="2026-02-23T10:26:37.641" v="125" actId="478"/>
          <ac:spMkLst>
            <pc:docMk/>
            <pc:sldMk cId="1291379695" sldId="344"/>
            <ac:spMk id="7" creationId="{FD0CE926-2213-D015-2258-47CD85D2283D}"/>
          </ac:spMkLst>
        </pc:spChg>
        <pc:spChg chg="del">
          <ac:chgData name="Pidgeon, Colin" userId="b82ddc48-14e4-4fae-b281-6166f862da07" providerId="ADAL" clId="{03297B10-605F-480E-A0D7-FD23BAEE5F65}" dt="2026-02-23T10:26:39.580" v="126" actId="478"/>
          <ac:spMkLst>
            <pc:docMk/>
            <pc:sldMk cId="1291379695" sldId="344"/>
            <ac:spMk id="8" creationId="{24269BC0-921C-A94F-6406-D27996FC7E15}"/>
          </ac:spMkLst>
        </pc:spChg>
        <pc:spChg chg="del">
          <ac:chgData name="Pidgeon, Colin" userId="b82ddc48-14e4-4fae-b281-6166f862da07" providerId="ADAL" clId="{03297B10-605F-480E-A0D7-FD23BAEE5F65}" dt="2026-02-23T10:26:41.427" v="127" actId="478"/>
          <ac:spMkLst>
            <pc:docMk/>
            <pc:sldMk cId="1291379695" sldId="344"/>
            <ac:spMk id="9" creationId="{7DB19205-FD15-ABE8-BDD1-14F79079184B}"/>
          </ac:spMkLst>
        </pc:spChg>
        <pc:picChg chg="add del">
          <ac:chgData name="Pidgeon, Colin" userId="b82ddc48-14e4-4fae-b281-6166f862da07" providerId="ADAL" clId="{03297B10-605F-480E-A0D7-FD23BAEE5F65}" dt="2026-02-23T10:26:34.806" v="123" actId="478"/>
          <ac:picMkLst>
            <pc:docMk/>
            <pc:sldMk cId="1291379695" sldId="344"/>
            <ac:picMk id="5" creationId="{3B708CE2-9C2A-1BA8-58D7-4C9D7A963EDC}"/>
          </ac:picMkLst>
        </pc:picChg>
        <pc:picChg chg="del mod">
          <ac:chgData name="Pidgeon, Colin" userId="b82ddc48-14e4-4fae-b281-6166f862da07" providerId="ADAL" clId="{03297B10-605F-480E-A0D7-FD23BAEE5F65}" dt="2026-02-23T10:28:35.021" v="154" actId="478"/>
          <ac:picMkLst>
            <pc:docMk/>
            <pc:sldMk cId="1291379695" sldId="344"/>
            <ac:picMk id="6" creationId="{9FE4EB8D-E52D-4F61-CEC5-4EE50A966F0F}"/>
          </ac:picMkLst>
        </pc:picChg>
        <pc:picChg chg="mod">
          <ac:chgData name="Pidgeon, Colin" userId="b82ddc48-14e4-4fae-b281-6166f862da07" providerId="ADAL" clId="{03297B10-605F-480E-A0D7-FD23BAEE5F65}" dt="2026-02-23T10:29:01.845" v="180" actId="1076"/>
          <ac:picMkLst>
            <pc:docMk/>
            <pc:sldMk cId="1291379695" sldId="344"/>
            <ac:picMk id="10" creationId="{8FB9C6FF-3DF0-5BBD-E54B-D1DB040C8F62}"/>
          </ac:picMkLst>
        </pc:picChg>
      </pc:sldChg>
      <pc:sldChg chg="del">
        <pc:chgData name="Pidgeon, Colin" userId="b82ddc48-14e4-4fae-b281-6166f862da07" providerId="ADAL" clId="{03297B10-605F-480E-A0D7-FD23BAEE5F65}" dt="2026-02-23T11:02:02.850" v="375" actId="2696"/>
        <pc:sldMkLst>
          <pc:docMk/>
          <pc:sldMk cId="123034047" sldId="345"/>
        </pc:sldMkLst>
      </pc:sldChg>
      <pc:sldChg chg="addSp delSp modSp mod ord">
        <pc:chgData name="Pidgeon, Colin" userId="b82ddc48-14e4-4fae-b281-6166f862da07" providerId="ADAL" clId="{03297B10-605F-480E-A0D7-FD23BAEE5F65}" dt="2026-02-23T11:00:37.807" v="371"/>
        <pc:sldMkLst>
          <pc:docMk/>
          <pc:sldMk cId="1474107607" sldId="346"/>
        </pc:sldMkLst>
        <pc:spChg chg="mod">
          <ac:chgData name="Pidgeon, Colin" userId="b82ddc48-14e4-4fae-b281-6166f862da07" providerId="ADAL" clId="{03297B10-605F-480E-A0D7-FD23BAEE5F65}" dt="2026-02-23T11:00:37.807" v="371"/>
          <ac:spMkLst>
            <pc:docMk/>
            <pc:sldMk cId="1474107607" sldId="346"/>
            <ac:spMk id="2" creationId="{C4CA0E9D-9B15-53AC-D92F-7A205F964F0E}"/>
          </ac:spMkLst>
        </pc:spChg>
        <pc:picChg chg="add mod">
          <ac:chgData name="Pidgeon, Colin" userId="b82ddc48-14e4-4fae-b281-6166f862da07" providerId="ADAL" clId="{03297B10-605F-480E-A0D7-FD23BAEE5F65}" dt="2026-02-20T13:46:07.559" v="29" actId="1076"/>
          <ac:picMkLst>
            <pc:docMk/>
            <pc:sldMk cId="1474107607" sldId="346"/>
            <ac:picMk id="5" creationId="{AD89B219-378E-4350-868D-1A2A6AA15B2F}"/>
          </ac:picMkLst>
        </pc:picChg>
      </pc:sldChg>
      <pc:sldChg chg="addSp modSp mod ord">
        <pc:chgData name="Pidgeon, Colin" userId="b82ddc48-14e4-4fae-b281-6166f862da07" providerId="ADAL" clId="{03297B10-605F-480E-A0D7-FD23BAEE5F65}" dt="2026-02-23T14:30:24.874" v="1119" actId="13926"/>
        <pc:sldMkLst>
          <pc:docMk/>
          <pc:sldMk cId="3045127612" sldId="351"/>
        </pc:sldMkLst>
        <pc:spChg chg="mod">
          <ac:chgData name="Pidgeon, Colin" userId="b82ddc48-14e4-4fae-b281-6166f862da07" providerId="ADAL" clId="{03297B10-605F-480E-A0D7-FD23BAEE5F65}" dt="2026-02-23T11:01:36.607" v="373"/>
          <ac:spMkLst>
            <pc:docMk/>
            <pc:sldMk cId="3045127612" sldId="351"/>
            <ac:spMk id="2" creationId="{20145348-8125-3D47-CD97-BB9406271742}"/>
          </ac:spMkLst>
        </pc:spChg>
        <pc:spChg chg="add mod">
          <ac:chgData name="Pidgeon, Colin" userId="b82ddc48-14e4-4fae-b281-6166f862da07" providerId="ADAL" clId="{03297B10-605F-480E-A0D7-FD23BAEE5F65}" dt="2026-02-23T13:25:40.905" v="729" actId="14100"/>
          <ac:spMkLst>
            <pc:docMk/>
            <pc:sldMk cId="3045127612" sldId="351"/>
            <ac:spMk id="3" creationId="{4F3CC95F-9B9E-B9FE-CE0A-4DB7ACE8518A}"/>
          </ac:spMkLst>
        </pc:spChg>
        <pc:spChg chg="add mod">
          <ac:chgData name="Pidgeon, Colin" userId="b82ddc48-14e4-4fae-b281-6166f862da07" providerId="ADAL" clId="{03297B10-605F-480E-A0D7-FD23BAEE5F65}" dt="2026-02-23T14:30:24.874" v="1119" actId="13926"/>
          <ac:spMkLst>
            <pc:docMk/>
            <pc:sldMk cId="3045127612" sldId="351"/>
            <ac:spMk id="6" creationId="{3148C073-9671-5C78-5F85-745B96382DF8}"/>
          </ac:spMkLst>
        </pc:spChg>
      </pc:sldChg>
      <pc:sldChg chg="modSp mod">
        <pc:chgData name="Pidgeon, Colin" userId="b82ddc48-14e4-4fae-b281-6166f862da07" providerId="ADAL" clId="{03297B10-605F-480E-A0D7-FD23BAEE5F65}" dt="2026-02-23T10:44:50.677" v="321" actId="20577"/>
        <pc:sldMkLst>
          <pc:docMk/>
          <pc:sldMk cId="3748806021" sldId="352"/>
        </pc:sldMkLst>
        <pc:spChg chg="mod">
          <ac:chgData name="Pidgeon, Colin" userId="b82ddc48-14e4-4fae-b281-6166f862da07" providerId="ADAL" clId="{03297B10-605F-480E-A0D7-FD23BAEE5F65}" dt="2026-02-23T10:44:50.677" v="321" actId="20577"/>
          <ac:spMkLst>
            <pc:docMk/>
            <pc:sldMk cId="3748806021" sldId="352"/>
            <ac:spMk id="2" creationId="{6851F98F-EBBE-CA60-FE32-6F9F25E5C866}"/>
          </ac:spMkLst>
        </pc:spChg>
      </pc:sldChg>
      <pc:sldChg chg="addSp delSp modSp mod ord">
        <pc:chgData name="Pidgeon, Colin" userId="b82ddc48-14e4-4fae-b281-6166f862da07" providerId="ADAL" clId="{03297B10-605F-480E-A0D7-FD23BAEE5F65}" dt="2026-02-23T14:30:08.149" v="1117" actId="13926"/>
        <pc:sldMkLst>
          <pc:docMk/>
          <pc:sldMk cId="4224743904" sldId="353"/>
        </pc:sldMkLst>
        <pc:spChg chg="mod">
          <ac:chgData name="Pidgeon, Colin" userId="b82ddc48-14e4-4fae-b281-6166f862da07" providerId="ADAL" clId="{03297B10-605F-480E-A0D7-FD23BAEE5F65}" dt="2026-02-23T10:39:29.111" v="229" actId="1076"/>
          <ac:spMkLst>
            <pc:docMk/>
            <pc:sldMk cId="4224743904" sldId="353"/>
            <ac:spMk id="2" creationId="{5F8B151C-9223-A173-EEDF-5BEC64B339A5}"/>
          </ac:spMkLst>
        </pc:spChg>
        <pc:spChg chg="add mod">
          <ac:chgData name="Pidgeon, Colin" userId="b82ddc48-14e4-4fae-b281-6166f862da07" providerId="ADAL" clId="{03297B10-605F-480E-A0D7-FD23BAEE5F65}" dt="2026-02-23T14:30:08.149" v="1117" actId="13926"/>
          <ac:spMkLst>
            <pc:docMk/>
            <pc:sldMk cId="4224743904" sldId="353"/>
            <ac:spMk id="9" creationId="{2A8F97F2-18C9-4453-1205-A54609945BDB}"/>
          </ac:spMkLst>
        </pc:spChg>
        <pc:graphicFrameChg chg="add mod">
          <ac:chgData name="Pidgeon, Colin" userId="b82ddc48-14e4-4fae-b281-6166f862da07" providerId="ADAL" clId="{03297B10-605F-480E-A0D7-FD23BAEE5F65}" dt="2026-02-23T10:11:07.552" v="67"/>
          <ac:graphicFrameMkLst>
            <pc:docMk/>
            <pc:sldMk cId="4224743904" sldId="353"/>
            <ac:graphicFrameMk id="5" creationId="{9E30BB42-C29E-4A2D-9371-E842C478F23E}"/>
          </ac:graphicFrameMkLst>
        </pc:graphicFrameChg>
        <pc:picChg chg="del">
          <ac:chgData name="Pidgeon, Colin" userId="b82ddc48-14e4-4fae-b281-6166f862da07" providerId="ADAL" clId="{03297B10-605F-480E-A0D7-FD23BAEE5F65}" dt="2026-02-23T10:09:21.434" v="64" actId="478"/>
          <ac:picMkLst>
            <pc:docMk/>
            <pc:sldMk cId="4224743904" sldId="353"/>
            <ac:picMk id="6" creationId="{989A9C16-4B8C-8F90-DD63-F778128B1A3F}"/>
          </ac:picMkLst>
        </pc:picChg>
        <pc:picChg chg="add mod">
          <ac:chgData name="Pidgeon, Colin" userId="b82ddc48-14e4-4fae-b281-6166f862da07" providerId="ADAL" clId="{03297B10-605F-480E-A0D7-FD23BAEE5F65}" dt="2026-02-23T10:11:54.109" v="96" actId="14100"/>
          <ac:picMkLst>
            <pc:docMk/>
            <pc:sldMk cId="4224743904" sldId="353"/>
            <ac:picMk id="7" creationId="{028D5C73-9BEF-5443-5108-7406B0DBEFDF}"/>
          </ac:picMkLst>
        </pc:picChg>
        <pc:picChg chg="mod">
          <ac:chgData name="Pidgeon, Colin" userId="b82ddc48-14e4-4fae-b281-6166f862da07" providerId="ADAL" clId="{03297B10-605F-480E-A0D7-FD23BAEE5F65}" dt="2026-02-23T10:39:31.962" v="230" actId="1076"/>
          <ac:picMkLst>
            <pc:docMk/>
            <pc:sldMk cId="4224743904" sldId="353"/>
            <ac:picMk id="8" creationId="{6CADC191-5CDF-5FFA-59FF-92D31864913D}"/>
          </ac:picMkLst>
        </pc:picChg>
      </pc:sldChg>
      <pc:sldChg chg="delSp modSp mod">
        <pc:chgData name="Pidgeon, Colin" userId="b82ddc48-14e4-4fae-b281-6166f862da07" providerId="ADAL" clId="{03297B10-605F-480E-A0D7-FD23BAEE5F65}" dt="2026-02-23T10:57:51.348" v="368" actId="1076"/>
        <pc:sldMkLst>
          <pc:docMk/>
          <pc:sldMk cId="3701521645" sldId="354"/>
        </pc:sldMkLst>
        <pc:spChg chg="mod">
          <ac:chgData name="Pidgeon, Colin" userId="b82ddc48-14e4-4fae-b281-6166f862da07" providerId="ADAL" clId="{03297B10-605F-480E-A0D7-FD23BAEE5F65}" dt="2026-02-23T10:57:31.369" v="357"/>
          <ac:spMkLst>
            <pc:docMk/>
            <pc:sldMk cId="3701521645" sldId="354"/>
            <ac:spMk id="2" creationId="{770A55FD-65AC-8E2C-95B8-B899BDCE802F}"/>
          </ac:spMkLst>
        </pc:spChg>
        <pc:picChg chg="del">
          <ac:chgData name="Pidgeon, Colin" userId="b82ddc48-14e4-4fae-b281-6166f862da07" providerId="ADAL" clId="{03297B10-605F-480E-A0D7-FD23BAEE5F65}" dt="2026-02-23T10:56:52.021" v="322" actId="478"/>
          <ac:picMkLst>
            <pc:docMk/>
            <pc:sldMk cId="3701521645" sldId="354"/>
            <ac:picMk id="3" creationId="{2E50F3F3-25C6-F778-1686-99D095BF4758}"/>
          </ac:picMkLst>
        </pc:picChg>
        <pc:picChg chg="mod">
          <ac:chgData name="Pidgeon, Colin" userId="b82ddc48-14e4-4fae-b281-6166f862da07" providerId="ADAL" clId="{03297B10-605F-480E-A0D7-FD23BAEE5F65}" dt="2026-02-23T10:57:51.348" v="368" actId="1076"/>
          <ac:picMkLst>
            <pc:docMk/>
            <pc:sldMk cId="3701521645" sldId="354"/>
            <ac:picMk id="5" creationId="{C92A7BEF-FE12-385E-6CB6-E01EF24CBCF7}"/>
          </ac:picMkLst>
        </pc:picChg>
      </pc:sldChg>
      <pc:sldChg chg="del">
        <pc:chgData name="Pidgeon, Colin" userId="b82ddc48-14e4-4fae-b281-6166f862da07" providerId="ADAL" clId="{03297B10-605F-480E-A0D7-FD23BAEE5F65}" dt="2026-02-23T10:58:11.734" v="369" actId="2696"/>
        <pc:sldMkLst>
          <pc:docMk/>
          <pc:sldMk cId="589037843" sldId="356"/>
        </pc:sldMkLst>
      </pc:sldChg>
      <pc:sldChg chg="addSp delSp modSp mod ord">
        <pc:chgData name="Pidgeon, Colin" userId="b82ddc48-14e4-4fae-b281-6166f862da07" providerId="ADAL" clId="{03297B10-605F-480E-A0D7-FD23BAEE5F65}" dt="2026-02-23T11:00:55.351" v="372"/>
        <pc:sldMkLst>
          <pc:docMk/>
          <pc:sldMk cId="1791502302" sldId="357"/>
        </pc:sldMkLst>
        <pc:spChg chg="mod">
          <ac:chgData name="Pidgeon, Colin" userId="b82ddc48-14e4-4fae-b281-6166f862da07" providerId="ADAL" clId="{03297B10-605F-480E-A0D7-FD23BAEE5F65}" dt="2026-02-23T11:00:55.351" v="372"/>
          <ac:spMkLst>
            <pc:docMk/>
            <pc:sldMk cId="1791502302" sldId="357"/>
            <ac:spMk id="2" creationId="{C1F7F8C0-AA0B-5596-D265-F940D19A06B3}"/>
          </ac:spMkLst>
        </pc:spChg>
        <pc:picChg chg="add mod">
          <ac:chgData name="Pidgeon, Colin" userId="b82ddc48-14e4-4fae-b281-6166f862da07" providerId="ADAL" clId="{03297B10-605F-480E-A0D7-FD23BAEE5F65}" dt="2026-02-20T13:49:19.291" v="61" actId="1076"/>
          <ac:picMkLst>
            <pc:docMk/>
            <pc:sldMk cId="1791502302" sldId="357"/>
            <ac:picMk id="5" creationId="{38571457-0079-16F2-6396-4B67D9D643A9}"/>
          </ac:picMkLst>
        </pc:picChg>
      </pc:sldChg>
      <pc:sldChg chg="del">
        <pc:chgData name="Pidgeon, Colin" userId="b82ddc48-14e4-4fae-b281-6166f862da07" providerId="ADAL" clId="{03297B10-605F-480E-A0D7-FD23BAEE5F65}" dt="2026-02-23T10:58:36.679" v="370" actId="2696"/>
        <pc:sldMkLst>
          <pc:docMk/>
          <pc:sldMk cId="3434282691" sldId="358"/>
        </pc:sldMkLst>
      </pc:sldChg>
      <pc:sldChg chg="modSp mod ord">
        <pc:chgData name="Pidgeon, Colin" userId="b82ddc48-14e4-4fae-b281-6166f862da07" providerId="ADAL" clId="{03297B10-605F-480E-A0D7-FD23BAEE5F65}" dt="2026-02-23T10:43:12.841" v="278" actId="1076"/>
        <pc:sldMkLst>
          <pc:docMk/>
          <pc:sldMk cId="4039496423" sldId="359"/>
        </pc:sldMkLst>
        <pc:spChg chg="mod">
          <ac:chgData name="Pidgeon, Colin" userId="b82ddc48-14e4-4fae-b281-6166f862da07" providerId="ADAL" clId="{03297B10-605F-480E-A0D7-FD23BAEE5F65}" dt="2026-02-23T10:43:12.841" v="278" actId="1076"/>
          <ac:spMkLst>
            <pc:docMk/>
            <pc:sldMk cId="4039496423" sldId="359"/>
            <ac:spMk id="2" creationId="{DEB06E4D-62C8-A133-2527-B6C6D8CBA452}"/>
          </ac:spMkLst>
        </pc:spChg>
      </pc:sldChg>
      <pc:sldChg chg="del">
        <pc:chgData name="Pidgeon, Colin" userId="b82ddc48-14e4-4fae-b281-6166f862da07" providerId="ADAL" clId="{03297B10-605F-480E-A0D7-FD23BAEE5F65}" dt="2026-02-23T10:36:36.265" v="188" actId="47"/>
        <pc:sldMkLst>
          <pc:docMk/>
          <pc:sldMk cId="3240237163" sldId="360"/>
        </pc:sldMkLst>
      </pc:sldChg>
      <pc:sldChg chg="add ord">
        <pc:chgData name="Pidgeon, Colin" userId="b82ddc48-14e4-4fae-b281-6166f862da07" providerId="ADAL" clId="{03297B10-605F-480E-A0D7-FD23BAEE5F65}" dt="2026-02-23T10:43:33.122" v="280"/>
        <pc:sldMkLst>
          <pc:docMk/>
          <pc:sldMk cId="3617958510" sldId="361"/>
        </pc:sldMkLst>
      </pc:sldChg>
      <pc:sldChg chg="modSp add mod">
        <pc:chgData name="Pidgeon, Colin" userId="b82ddc48-14e4-4fae-b281-6166f862da07" providerId="ADAL" clId="{03297B10-605F-480E-A0D7-FD23BAEE5F65}" dt="2026-02-23T13:09:33.290" v="440" actId="20577"/>
        <pc:sldMkLst>
          <pc:docMk/>
          <pc:sldMk cId="325144988" sldId="362"/>
        </pc:sldMkLst>
        <pc:spChg chg="mod">
          <ac:chgData name="Pidgeon, Colin" userId="b82ddc48-14e4-4fae-b281-6166f862da07" providerId="ADAL" clId="{03297B10-605F-480E-A0D7-FD23BAEE5F65}" dt="2026-02-23T13:09:33.290" v="440" actId="20577"/>
          <ac:spMkLst>
            <pc:docMk/>
            <pc:sldMk cId="325144988" sldId="362"/>
            <ac:spMk id="3" creationId="{64F7757E-18D3-CF57-3138-944F8933EB40}"/>
          </ac:spMkLst>
        </pc:spChg>
      </pc:sldChg>
      <pc:sldChg chg="add">
        <pc:chgData name="Pidgeon, Colin" userId="b82ddc48-14e4-4fae-b281-6166f862da07" providerId="ADAL" clId="{03297B10-605F-480E-A0D7-FD23BAEE5F65}" dt="2026-02-23T10:36:28.327" v="185"/>
        <pc:sldMkLst>
          <pc:docMk/>
          <pc:sldMk cId="423579772" sldId="363"/>
        </pc:sldMkLst>
      </pc:sldChg>
      <pc:sldChg chg="modSp add mod">
        <pc:chgData name="Pidgeon, Colin" userId="b82ddc48-14e4-4fae-b281-6166f862da07" providerId="ADAL" clId="{03297B10-605F-480E-A0D7-FD23BAEE5F65}" dt="2026-02-23T14:30:03.356" v="1116" actId="13926"/>
        <pc:sldMkLst>
          <pc:docMk/>
          <pc:sldMk cId="2844981571" sldId="364"/>
        </pc:sldMkLst>
        <pc:spChg chg="mod">
          <ac:chgData name="Pidgeon, Colin" userId="b82ddc48-14e4-4fae-b281-6166f862da07" providerId="ADAL" clId="{03297B10-605F-480E-A0D7-FD23BAEE5F65}" dt="2026-02-23T14:30:03.356" v="1116" actId="13926"/>
          <ac:spMkLst>
            <pc:docMk/>
            <pc:sldMk cId="2844981571" sldId="364"/>
            <ac:spMk id="3" creationId="{19522D75-1113-44F4-1286-FD87B42BB47F}"/>
          </ac:spMkLst>
        </pc:spChg>
      </pc:sldChg>
      <pc:sldChg chg="modSp add mod">
        <pc:chgData name="Pidgeon, Colin" userId="b82ddc48-14e4-4fae-b281-6166f862da07" providerId="ADAL" clId="{03297B10-605F-480E-A0D7-FD23BAEE5F65}" dt="2026-02-23T14:30:35.143" v="1120" actId="13926"/>
        <pc:sldMkLst>
          <pc:docMk/>
          <pc:sldMk cId="4267202482" sldId="367"/>
        </pc:sldMkLst>
        <pc:spChg chg="mod">
          <ac:chgData name="Pidgeon, Colin" userId="b82ddc48-14e4-4fae-b281-6166f862da07" providerId="ADAL" clId="{03297B10-605F-480E-A0D7-FD23BAEE5F65}" dt="2026-02-23T14:30:35.143" v="1120" actId="13926"/>
          <ac:spMkLst>
            <pc:docMk/>
            <pc:sldMk cId="4267202482" sldId="367"/>
            <ac:spMk id="3" creationId="{9D919CD2-B50E-3A1B-B403-516CFBEDCD63}"/>
          </ac:spMkLst>
        </pc:spChg>
      </pc:sldChg>
      <pc:sldChg chg="modSp add mod">
        <pc:chgData name="Pidgeon, Colin" userId="b82ddc48-14e4-4fae-b281-6166f862da07" providerId="ADAL" clId="{03297B10-605F-480E-A0D7-FD23BAEE5F65}" dt="2026-02-23T13:37:57.421" v="1109" actId="114"/>
        <pc:sldMkLst>
          <pc:docMk/>
          <pc:sldMk cId="1269140059" sldId="368"/>
        </pc:sldMkLst>
        <pc:spChg chg="mod">
          <ac:chgData name="Pidgeon, Colin" userId="b82ddc48-14e4-4fae-b281-6166f862da07" providerId="ADAL" clId="{03297B10-605F-480E-A0D7-FD23BAEE5F65}" dt="2026-02-23T13:37:57.421" v="1109" actId="114"/>
          <ac:spMkLst>
            <pc:docMk/>
            <pc:sldMk cId="1269140059" sldId="368"/>
            <ac:spMk id="3" creationId="{E8C76464-D626-EB3B-5BC2-D60F074EB563}"/>
          </ac:spMkLst>
        </pc:spChg>
      </pc:sldChg>
    </pc:docChg>
  </pc:docChgLst>
  <pc:docChgLst>
    <pc:chgData name="McAdams, Jonathan" userId="48fc822f-fb4d-4da4-852a-acf8f0d8c8f1" providerId="ADAL" clId="{79C94A54-6E82-4DBC-B16D-ED9BC98804DB}"/>
    <pc:docChg chg="modSld">
      <pc:chgData name="McAdams, Jonathan" userId="48fc822f-fb4d-4da4-852a-acf8f0d8c8f1" providerId="ADAL" clId="{79C94A54-6E82-4DBC-B16D-ED9BC98804DB}" dt="2026-02-20T13:28:43.119" v="131" actId="20577"/>
      <pc:docMkLst>
        <pc:docMk/>
      </pc:docMkLst>
    </pc:docChg>
  </pc:docChgLst>
</pc:chgInfo>
</file>

<file path=ppt/comments/modernComment_11F_B2421FCA.xml><?xml version="1.0" encoding="utf-8"?>
<p188:cmLst xmlns:a="http://schemas.openxmlformats.org/drawingml/2006/main" xmlns:r="http://schemas.openxmlformats.org/officeDocument/2006/relationships" xmlns:p188="http://schemas.microsoft.com/office/powerpoint/2018/8/main">
  <p188:cm id="{8A8B0007-7FB8-4728-97EF-E1F7FB192478}" authorId="{FA8F708C-9396-7A27-96A1-8C44F7C5892A}" status="resolved" created="2026-02-20T12:01:30.609" complete="100000">
    <ac:txMkLst xmlns:ac="http://schemas.microsoft.com/office/drawing/2013/main/command">
      <pc:docMk xmlns:pc="http://schemas.microsoft.com/office/powerpoint/2013/main/command"/>
      <pc:sldMk xmlns:pc="http://schemas.microsoft.com/office/powerpoint/2013/main/command" cId="2990677962" sldId="287"/>
      <ac:spMk id="3" creationId="{022AFCFC-54EA-492D-AAC9-102E65D53B46}"/>
      <ac:txMk cp="509" len="43">
        <ac:context len="553" hash="241187119"/>
      </ac:txMk>
    </ac:txMkLst>
    <p188:pos x="7334250" y="4471987"/>
    <p188:txBody>
      <a:bodyPr/>
      <a:lstStyle/>
      <a:p>
        <a:r>
          <a:rPr lang="en-GB"/>
          <a:t>I wonder whether Robert might want to say at this point that it does balance as published but that is ex ante however the Council’s view that it is unlikely to remain in balance ex post? Or build to that point at the end?</a:t>
        </a:r>
      </a:p>
    </p188:txBody>
  </p188:cm>
</p188:cmLst>
</file>

<file path=ppt/comments/modernComment_15A_57DD18D7.xml><?xml version="1.0" encoding="utf-8"?>
<p188:cmLst xmlns:a="http://schemas.openxmlformats.org/drawingml/2006/main" xmlns:r="http://schemas.openxmlformats.org/officeDocument/2006/relationships" xmlns:p188="http://schemas.microsoft.com/office/powerpoint/2018/8/main">
  <p188:cm id="{8F26BC1B-B520-45B2-AFA2-FFD476FDCDFD}" authorId="{81EDB22B-14CC-2A26-88F2-9C030F20462A}" status="resolved" created="2026-02-20T13:26:36.038" complete="100000">
    <pc:sldMkLst xmlns:pc="http://schemas.microsoft.com/office/powerpoint/2013/main/command">
      <pc:docMk/>
      <pc:sldMk cId="1474107607" sldId="346"/>
    </pc:sldMkLst>
    <p188:replyLst>
      <p188:reply id="{52F496FC-EE74-4F4E-A95F-64FBF48823B2}" authorId="{FA8F708C-9396-7A27-96A1-8C44F7C5892A}" created="2026-02-20T13:43:42.289">
        <p188:txBody>
          <a:bodyPr/>
          <a:lstStyle/>
          <a:p>
            <a:r>
              <a:rPr lang="en-GB"/>
              <a:t>amended</a:t>
            </a:r>
          </a:p>
        </p188:txBody>
      </p188:reply>
    </p188:replyLst>
    <p188:txBody>
      <a:bodyPr/>
      <a:lstStyle/>
      <a:p>
        <a:r>
          <a:rPr lang="en-GB"/>
          <a:t>Thin line colour of yellow could be difficult to see depending on room brightness - a dark e.g. blue could be more visible?</a:t>
        </a:r>
      </a:p>
    </p188:txBody>
  </p188:cm>
</p188:cmLst>
</file>

<file path=ppt/comments/modernComment_161_FBD079E0.xml><?xml version="1.0" encoding="utf-8"?>
<p188:cmLst xmlns:a="http://schemas.openxmlformats.org/drawingml/2006/main" xmlns:r="http://schemas.openxmlformats.org/officeDocument/2006/relationships" xmlns:p188="http://schemas.microsoft.com/office/powerpoint/2018/8/main">
  <p188:cm id="{01D245FF-0508-4B96-A808-E8C3FDBECCA4}" authorId="{FA8F708C-9396-7A27-96A1-8C44F7C5892A}" status="resolved" created="2026-02-20T12:27:07.013" complete="100000">
    <pc:sldMkLst xmlns:pc="http://schemas.microsoft.com/office/powerpoint/2013/main/command">
      <pc:docMk/>
      <pc:sldMk cId="4224743904" sldId="353"/>
    </pc:sldMkLst>
    <p188:txBody>
      <a:bodyPr/>
      <a:lstStyle/>
      <a:p>
        <a:r>
          <a:rPr lang="en-GB"/>
          <a:t>Note the  new footnote on the report (page 60) which gives more detail on the comparability adjustment</a:t>
        </a:r>
      </a:p>
    </p188:txBody>
  </p188:cm>
</p188:cmLst>
</file>

<file path=ppt/comments/modernComment_165_6AC827DE.xml><?xml version="1.0" encoding="utf-8"?>
<p188:cmLst xmlns:a="http://schemas.openxmlformats.org/drawingml/2006/main" xmlns:r="http://schemas.openxmlformats.org/officeDocument/2006/relationships" xmlns:p188="http://schemas.microsoft.com/office/powerpoint/2018/8/main">
  <p188:cm id="{59AD296C-F690-400E-8C79-4E2BA8FB670F}" authorId="{81EDB22B-14CC-2A26-88F2-9C030F20462A}" status="resolved" created="2026-02-20T13:28:00.354" complete="100000">
    <ac:deMkLst xmlns:ac="http://schemas.microsoft.com/office/drawing/2013/main/command">
      <pc:docMk xmlns:pc="http://schemas.microsoft.com/office/powerpoint/2013/main/command"/>
      <pc:sldMk xmlns:pc="http://schemas.microsoft.com/office/powerpoint/2013/main/command" cId="1791502302" sldId="357"/>
      <ac:picMk id="3" creationId="{44F7DFB4-A883-520E-0892-125D5E0BB487}"/>
    </ac:deMkLst>
    <p188:txBody>
      <a:bodyPr/>
      <a:lstStyle/>
      <a:p>
        <a:r>
          <a:rPr lang="en-GB"/>
          <a:t>Again the yellow line might be hard to see on a PPT as it’s quite thin - perhaps a dashed line of darker colour?</a:t>
        </a:r>
      </a:p>
    </p188:txBody>
  </p188:cm>
</p188: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50475" cy="498773"/>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56737" y="0"/>
            <a:ext cx="2950475" cy="498773"/>
          </a:xfrm>
          <a:prstGeom prst="rect">
            <a:avLst/>
          </a:prstGeom>
        </p:spPr>
        <p:txBody>
          <a:bodyPr vert="horz" lIns="91440" tIns="45720" rIns="91440" bIns="45720" rtlCol="0"/>
          <a:lstStyle>
            <a:lvl1pPr algn="r">
              <a:defRPr sz="1200"/>
            </a:lvl1pPr>
          </a:lstStyle>
          <a:p>
            <a:fld id="{2A426579-987C-4A84-A288-B1DCDDBAB5A4}" type="datetimeFigureOut">
              <a:rPr lang="en-GB" smtClean="0"/>
              <a:t>23/02/2026</a:t>
            </a:fld>
            <a:endParaRPr lang="en-GB"/>
          </a:p>
        </p:txBody>
      </p:sp>
      <p:sp>
        <p:nvSpPr>
          <p:cNvPr id="4" name="Slide Image Placeholder 3"/>
          <p:cNvSpPr>
            <a:spLocks noGrp="1" noRot="1" noChangeAspect="1"/>
          </p:cNvSpPr>
          <p:nvPr>
            <p:ph type="sldImg" idx="2"/>
          </p:nvPr>
        </p:nvSpPr>
        <p:spPr>
          <a:xfrm>
            <a:off x="423863" y="1243013"/>
            <a:ext cx="5961062" cy="3354387"/>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0879" y="4784070"/>
            <a:ext cx="5447030" cy="3914239"/>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442154"/>
            <a:ext cx="2950475" cy="498772"/>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56737" y="9442154"/>
            <a:ext cx="2950475" cy="498772"/>
          </a:xfrm>
          <a:prstGeom prst="rect">
            <a:avLst/>
          </a:prstGeom>
        </p:spPr>
        <p:txBody>
          <a:bodyPr vert="horz" lIns="91440" tIns="45720" rIns="91440" bIns="45720" rtlCol="0" anchor="b"/>
          <a:lstStyle>
            <a:lvl1pPr algn="r">
              <a:defRPr sz="1200"/>
            </a:lvl1pPr>
          </a:lstStyle>
          <a:p>
            <a:fld id="{F581C3D9-03A3-4951-8D25-2C49DEC555B4}" type="slidenum">
              <a:rPr lang="en-GB" smtClean="0"/>
              <a:t>‹#›</a:t>
            </a:fld>
            <a:endParaRPr lang="en-GB"/>
          </a:p>
        </p:txBody>
      </p:sp>
    </p:spTree>
    <p:extLst>
      <p:ext uri="{BB962C8B-B14F-4D97-AF65-F5344CB8AC3E}">
        <p14:creationId xmlns:p14="http://schemas.microsoft.com/office/powerpoint/2010/main" val="70841244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3C303D-2D26-4BB1-9545-4233E3AA3D77}"/>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2D49B7E1-6A11-4D83-9193-48D8494AF07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4EF11BE2-1B24-4379-BE63-1EDAE65C49FE}"/>
              </a:ext>
            </a:extLst>
          </p:cNvPr>
          <p:cNvSpPr>
            <a:spLocks noGrp="1"/>
          </p:cNvSpPr>
          <p:nvPr>
            <p:ph type="dt" sz="half" idx="10"/>
          </p:nvPr>
        </p:nvSpPr>
        <p:spPr/>
        <p:txBody>
          <a:bodyPr/>
          <a:lstStyle/>
          <a:p>
            <a:fld id="{D5E20424-DD76-4BE4-8CAF-E4D4190F049F}" type="datetimeFigureOut">
              <a:rPr lang="en-GB" smtClean="0"/>
              <a:t>23/02/2026</a:t>
            </a:fld>
            <a:endParaRPr lang="en-GB"/>
          </a:p>
        </p:txBody>
      </p:sp>
      <p:sp>
        <p:nvSpPr>
          <p:cNvPr id="5" name="Footer Placeholder 4">
            <a:extLst>
              <a:ext uri="{FF2B5EF4-FFF2-40B4-BE49-F238E27FC236}">
                <a16:creationId xmlns:a16="http://schemas.microsoft.com/office/drawing/2014/main" id="{1F9BB508-109F-420D-B2E2-838CAC5F9737}"/>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AF849875-369F-4B02-A1B5-98334BA39B5F}"/>
              </a:ext>
            </a:extLst>
          </p:cNvPr>
          <p:cNvSpPr>
            <a:spLocks noGrp="1"/>
          </p:cNvSpPr>
          <p:nvPr>
            <p:ph type="sldNum" sz="quarter" idx="12"/>
          </p:nvPr>
        </p:nvSpPr>
        <p:spPr/>
        <p:txBody>
          <a:bodyPr/>
          <a:lstStyle/>
          <a:p>
            <a:fld id="{5366A213-AD0A-45A1-9D7C-920B611B1ADC}" type="slidenum">
              <a:rPr lang="en-GB" smtClean="0"/>
              <a:t>‹#›</a:t>
            </a:fld>
            <a:endParaRPr lang="en-GB"/>
          </a:p>
        </p:txBody>
      </p:sp>
    </p:spTree>
    <p:extLst>
      <p:ext uri="{BB962C8B-B14F-4D97-AF65-F5344CB8AC3E}">
        <p14:creationId xmlns:p14="http://schemas.microsoft.com/office/powerpoint/2010/main" val="375817345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841832-2174-4612-AA67-82742F6616EF}"/>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736FC8A3-BAD6-434B-B9BA-C2F21FE61ADB}"/>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8C0751B8-A6F3-4341-8D59-5CE6E5C5F3FC}"/>
              </a:ext>
            </a:extLst>
          </p:cNvPr>
          <p:cNvSpPr>
            <a:spLocks noGrp="1"/>
          </p:cNvSpPr>
          <p:nvPr>
            <p:ph type="dt" sz="half" idx="10"/>
          </p:nvPr>
        </p:nvSpPr>
        <p:spPr/>
        <p:txBody>
          <a:bodyPr/>
          <a:lstStyle/>
          <a:p>
            <a:fld id="{D5E20424-DD76-4BE4-8CAF-E4D4190F049F}" type="datetimeFigureOut">
              <a:rPr lang="en-GB" smtClean="0"/>
              <a:t>23/02/2026</a:t>
            </a:fld>
            <a:endParaRPr lang="en-GB"/>
          </a:p>
        </p:txBody>
      </p:sp>
      <p:sp>
        <p:nvSpPr>
          <p:cNvPr id="5" name="Footer Placeholder 4">
            <a:extLst>
              <a:ext uri="{FF2B5EF4-FFF2-40B4-BE49-F238E27FC236}">
                <a16:creationId xmlns:a16="http://schemas.microsoft.com/office/drawing/2014/main" id="{DB7054B9-7F33-4AE3-8887-FCA31AACB888}"/>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04EFF8BC-E7E8-41E7-92A7-333DB8109455}"/>
              </a:ext>
            </a:extLst>
          </p:cNvPr>
          <p:cNvSpPr>
            <a:spLocks noGrp="1"/>
          </p:cNvSpPr>
          <p:nvPr>
            <p:ph type="sldNum" sz="quarter" idx="12"/>
          </p:nvPr>
        </p:nvSpPr>
        <p:spPr/>
        <p:txBody>
          <a:bodyPr/>
          <a:lstStyle/>
          <a:p>
            <a:fld id="{5366A213-AD0A-45A1-9D7C-920B611B1ADC}" type="slidenum">
              <a:rPr lang="en-GB" smtClean="0"/>
              <a:t>‹#›</a:t>
            </a:fld>
            <a:endParaRPr lang="en-GB"/>
          </a:p>
        </p:txBody>
      </p:sp>
    </p:spTree>
    <p:extLst>
      <p:ext uri="{BB962C8B-B14F-4D97-AF65-F5344CB8AC3E}">
        <p14:creationId xmlns:p14="http://schemas.microsoft.com/office/powerpoint/2010/main" val="38770996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3781F165-7482-47BF-B20A-6EE7CFBE18F4}"/>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C4382CEB-52A6-4C71-AADD-FEAC76FB4C90}"/>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82C5E391-2536-4B97-A934-5638510CFFA6}"/>
              </a:ext>
            </a:extLst>
          </p:cNvPr>
          <p:cNvSpPr>
            <a:spLocks noGrp="1"/>
          </p:cNvSpPr>
          <p:nvPr>
            <p:ph type="dt" sz="half" idx="10"/>
          </p:nvPr>
        </p:nvSpPr>
        <p:spPr/>
        <p:txBody>
          <a:bodyPr/>
          <a:lstStyle/>
          <a:p>
            <a:fld id="{D5E20424-DD76-4BE4-8CAF-E4D4190F049F}" type="datetimeFigureOut">
              <a:rPr lang="en-GB" smtClean="0"/>
              <a:t>23/02/2026</a:t>
            </a:fld>
            <a:endParaRPr lang="en-GB"/>
          </a:p>
        </p:txBody>
      </p:sp>
      <p:sp>
        <p:nvSpPr>
          <p:cNvPr id="5" name="Footer Placeholder 4">
            <a:extLst>
              <a:ext uri="{FF2B5EF4-FFF2-40B4-BE49-F238E27FC236}">
                <a16:creationId xmlns:a16="http://schemas.microsoft.com/office/drawing/2014/main" id="{94A0AD6D-F249-4475-9B77-7E23B99B658C}"/>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0052F2C1-4963-4702-9430-007EFB97BCB6}"/>
              </a:ext>
            </a:extLst>
          </p:cNvPr>
          <p:cNvSpPr>
            <a:spLocks noGrp="1"/>
          </p:cNvSpPr>
          <p:nvPr>
            <p:ph type="sldNum" sz="quarter" idx="12"/>
          </p:nvPr>
        </p:nvSpPr>
        <p:spPr/>
        <p:txBody>
          <a:bodyPr/>
          <a:lstStyle/>
          <a:p>
            <a:fld id="{5366A213-AD0A-45A1-9D7C-920B611B1ADC}" type="slidenum">
              <a:rPr lang="en-GB" smtClean="0"/>
              <a:t>‹#›</a:t>
            </a:fld>
            <a:endParaRPr lang="en-GB"/>
          </a:p>
        </p:txBody>
      </p:sp>
    </p:spTree>
    <p:extLst>
      <p:ext uri="{BB962C8B-B14F-4D97-AF65-F5344CB8AC3E}">
        <p14:creationId xmlns:p14="http://schemas.microsoft.com/office/powerpoint/2010/main" val="3324095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EC7ED1-1A02-4468-88D3-9AD007851B1B}"/>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DC8DFCE7-49AA-466E-A53A-F3E83CE3950B}"/>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01D6BDC2-3F40-4FA7-A37E-7158F094850D}"/>
              </a:ext>
            </a:extLst>
          </p:cNvPr>
          <p:cNvSpPr>
            <a:spLocks noGrp="1"/>
          </p:cNvSpPr>
          <p:nvPr>
            <p:ph type="dt" sz="half" idx="10"/>
          </p:nvPr>
        </p:nvSpPr>
        <p:spPr/>
        <p:txBody>
          <a:bodyPr/>
          <a:lstStyle/>
          <a:p>
            <a:fld id="{D5E20424-DD76-4BE4-8CAF-E4D4190F049F}" type="datetimeFigureOut">
              <a:rPr lang="en-GB" smtClean="0"/>
              <a:t>23/02/2026</a:t>
            </a:fld>
            <a:endParaRPr lang="en-GB"/>
          </a:p>
        </p:txBody>
      </p:sp>
      <p:sp>
        <p:nvSpPr>
          <p:cNvPr id="5" name="Footer Placeholder 4">
            <a:extLst>
              <a:ext uri="{FF2B5EF4-FFF2-40B4-BE49-F238E27FC236}">
                <a16:creationId xmlns:a16="http://schemas.microsoft.com/office/drawing/2014/main" id="{191F5E37-7EF3-4FC4-BBE6-66B5C1CF9658}"/>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4F44641A-1041-4AB1-98EF-C8FCA5304D9C}"/>
              </a:ext>
            </a:extLst>
          </p:cNvPr>
          <p:cNvSpPr>
            <a:spLocks noGrp="1"/>
          </p:cNvSpPr>
          <p:nvPr>
            <p:ph type="sldNum" sz="quarter" idx="12"/>
          </p:nvPr>
        </p:nvSpPr>
        <p:spPr/>
        <p:txBody>
          <a:bodyPr/>
          <a:lstStyle/>
          <a:p>
            <a:fld id="{5366A213-AD0A-45A1-9D7C-920B611B1ADC}" type="slidenum">
              <a:rPr lang="en-GB" smtClean="0"/>
              <a:t>‹#›</a:t>
            </a:fld>
            <a:endParaRPr lang="en-GB"/>
          </a:p>
        </p:txBody>
      </p:sp>
    </p:spTree>
    <p:extLst>
      <p:ext uri="{BB962C8B-B14F-4D97-AF65-F5344CB8AC3E}">
        <p14:creationId xmlns:p14="http://schemas.microsoft.com/office/powerpoint/2010/main" val="42052819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E38036-E24F-4575-88D5-DE74811B9651}"/>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935E99FF-EC11-414C-B79B-556C05BAE8E8}"/>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A322D3AD-4DB3-4F68-B0B6-0D812A4E50AF}"/>
              </a:ext>
            </a:extLst>
          </p:cNvPr>
          <p:cNvSpPr>
            <a:spLocks noGrp="1"/>
          </p:cNvSpPr>
          <p:nvPr>
            <p:ph type="dt" sz="half" idx="10"/>
          </p:nvPr>
        </p:nvSpPr>
        <p:spPr/>
        <p:txBody>
          <a:bodyPr/>
          <a:lstStyle/>
          <a:p>
            <a:fld id="{D5E20424-DD76-4BE4-8CAF-E4D4190F049F}" type="datetimeFigureOut">
              <a:rPr lang="en-GB" smtClean="0"/>
              <a:t>23/02/2026</a:t>
            </a:fld>
            <a:endParaRPr lang="en-GB"/>
          </a:p>
        </p:txBody>
      </p:sp>
      <p:sp>
        <p:nvSpPr>
          <p:cNvPr id="5" name="Footer Placeholder 4">
            <a:extLst>
              <a:ext uri="{FF2B5EF4-FFF2-40B4-BE49-F238E27FC236}">
                <a16:creationId xmlns:a16="http://schemas.microsoft.com/office/drawing/2014/main" id="{B554C5A4-1AA2-4896-A762-97DEEFA3430F}"/>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66A8DB07-5AD0-4AA9-A9FE-C2544E2680C6}"/>
              </a:ext>
            </a:extLst>
          </p:cNvPr>
          <p:cNvSpPr>
            <a:spLocks noGrp="1"/>
          </p:cNvSpPr>
          <p:nvPr>
            <p:ph type="sldNum" sz="quarter" idx="12"/>
          </p:nvPr>
        </p:nvSpPr>
        <p:spPr/>
        <p:txBody>
          <a:bodyPr/>
          <a:lstStyle/>
          <a:p>
            <a:fld id="{5366A213-AD0A-45A1-9D7C-920B611B1ADC}" type="slidenum">
              <a:rPr lang="en-GB" smtClean="0"/>
              <a:t>‹#›</a:t>
            </a:fld>
            <a:endParaRPr lang="en-GB"/>
          </a:p>
        </p:txBody>
      </p:sp>
    </p:spTree>
    <p:extLst>
      <p:ext uri="{BB962C8B-B14F-4D97-AF65-F5344CB8AC3E}">
        <p14:creationId xmlns:p14="http://schemas.microsoft.com/office/powerpoint/2010/main" val="186967784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AB782A-D318-4997-86F7-D0766CC7D34A}"/>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83176056-A729-43D8-B6BA-A940640BE5AE}"/>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A5559D9C-AAC4-44BC-9DBF-40BBFD833E37}"/>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DB7743C0-2732-4243-8BBF-69AFCD911FD9}"/>
              </a:ext>
            </a:extLst>
          </p:cNvPr>
          <p:cNvSpPr>
            <a:spLocks noGrp="1"/>
          </p:cNvSpPr>
          <p:nvPr>
            <p:ph type="dt" sz="half" idx="10"/>
          </p:nvPr>
        </p:nvSpPr>
        <p:spPr/>
        <p:txBody>
          <a:bodyPr/>
          <a:lstStyle/>
          <a:p>
            <a:fld id="{D5E20424-DD76-4BE4-8CAF-E4D4190F049F}" type="datetimeFigureOut">
              <a:rPr lang="en-GB" smtClean="0"/>
              <a:t>23/02/2026</a:t>
            </a:fld>
            <a:endParaRPr lang="en-GB"/>
          </a:p>
        </p:txBody>
      </p:sp>
      <p:sp>
        <p:nvSpPr>
          <p:cNvPr id="6" name="Footer Placeholder 5">
            <a:extLst>
              <a:ext uri="{FF2B5EF4-FFF2-40B4-BE49-F238E27FC236}">
                <a16:creationId xmlns:a16="http://schemas.microsoft.com/office/drawing/2014/main" id="{DBD1F4D6-0165-435B-BAD1-B304053C3420}"/>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113D8499-0010-4A60-8EC3-A02F4D864747}"/>
              </a:ext>
            </a:extLst>
          </p:cNvPr>
          <p:cNvSpPr>
            <a:spLocks noGrp="1"/>
          </p:cNvSpPr>
          <p:nvPr>
            <p:ph type="sldNum" sz="quarter" idx="12"/>
          </p:nvPr>
        </p:nvSpPr>
        <p:spPr/>
        <p:txBody>
          <a:bodyPr/>
          <a:lstStyle/>
          <a:p>
            <a:fld id="{5366A213-AD0A-45A1-9D7C-920B611B1ADC}" type="slidenum">
              <a:rPr lang="en-GB" smtClean="0"/>
              <a:t>‹#›</a:t>
            </a:fld>
            <a:endParaRPr lang="en-GB"/>
          </a:p>
        </p:txBody>
      </p:sp>
    </p:spTree>
    <p:extLst>
      <p:ext uri="{BB962C8B-B14F-4D97-AF65-F5344CB8AC3E}">
        <p14:creationId xmlns:p14="http://schemas.microsoft.com/office/powerpoint/2010/main" val="387314068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2E46DD-F074-4B2D-B3C6-B5A5254FA2F4}"/>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9234C384-E96C-40D2-9F27-C167FB9D49E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5D2F7F98-0D60-46A0-BD30-A0D747B31DF2}"/>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60A6C17A-1426-460D-A850-BA1CC5FD758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786A0771-BBE8-4BB3-86B4-7FBB51A237E5}"/>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2D72021A-1D61-437A-AA56-F61333DBB330}"/>
              </a:ext>
            </a:extLst>
          </p:cNvPr>
          <p:cNvSpPr>
            <a:spLocks noGrp="1"/>
          </p:cNvSpPr>
          <p:nvPr>
            <p:ph type="dt" sz="half" idx="10"/>
          </p:nvPr>
        </p:nvSpPr>
        <p:spPr/>
        <p:txBody>
          <a:bodyPr/>
          <a:lstStyle/>
          <a:p>
            <a:fld id="{D5E20424-DD76-4BE4-8CAF-E4D4190F049F}" type="datetimeFigureOut">
              <a:rPr lang="en-GB" smtClean="0"/>
              <a:t>23/02/2026</a:t>
            </a:fld>
            <a:endParaRPr lang="en-GB"/>
          </a:p>
        </p:txBody>
      </p:sp>
      <p:sp>
        <p:nvSpPr>
          <p:cNvPr id="8" name="Footer Placeholder 7">
            <a:extLst>
              <a:ext uri="{FF2B5EF4-FFF2-40B4-BE49-F238E27FC236}">
                <a16:creationId xmlns:a16="http://schemas.microsoft.com/office/drawing/2014/main" id="{E762897E-9899-41F6-945F-FC4B517D5B67}"/>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286883B4-0554-4FA3-B043-657AACB83FCB}"/>
              </a:ext>
            </a:extLst>
          </p:cNvPr>
          <p:cNvSpPr>
            <a:spLocks noGrp="1"/>
          </p:cNvSpPr>
          <p:nvPr>
            <p:ph type="sldNum" sz="quarter" idx="12"/>
          </p:nvPr>
        </p:nvSpPr>
        <p:spPr/>
        <p:txBody>
          <a:bodyPr/>
          <a:lstStyle/>
          <a:p>
            <a:fld id="{5366A213-AD0A-45A1-9D7C-920B611B1ADC}" type="slidenum">
              <a:rPr lang="en-GB" smtClean="0"/>
              <a:t>‹#›</a:t>
            </a:fld>
            <a:endParaRPr lang="en-GB"/>
          </a:p>
        </p:txBody>
      </p:sp>
    </p:spTree>
    <p:extLst>
      <p:ext uri="{BB962C8B-B14F-4D97-AF65-F5344CB8AC3E}">
        <p14:creationId xmlns:p14="http://schemas.microsoft.com/office/powerpoint/2010/main" val="39639540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CE6A0A-C969-46E5-813D-DCC442D16F78}"/>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009FAA5A-409E-4840-95C2-3749ECBE92C2}"/>
              </a:ext>
            </a:extLst>
          </p:cNvPr>
          <p:cNvSpPr>
            <a:spLocks noGrp="1"/>
          </p:cNvSpPr>
          <p:nvPr>
            <p:ph type="dt" sz="half" idx="10"/>
          </p:nvPr>
        </p:nvSpPr>
        <p:spPr/>
        <p:txBody>
          <a:bodyPr/>
          <a:lstStyle/>
          <a:p>
            <a:fld id="{D5E20424-DD76-4BE4-8CAF-E4D4190F049F}" type="datetimeFigureOut">
              <a:rPr lang="en-GB" smtClean="0"/>
              <a:t>23/02/2026</a:t>
            </a:fld>
            <a:endParaRPr lang="en-GB"/>
          </a:p>
        </p:txBody>
      </p:sp>
      <p:sp>
        <p:nvSpPr>
          <p:cNvPr id="4" name="Footer Placeholder 3">
            <a:extLst>
              <a:ext uri="{FF2B5EF4-FFF2-40B4-BE49-F238E27FC236}">
                <a16:creationId xmlns:a16="http://schemas.microsoft.com/office/drawing/2014/main" id="{62718F60-855D-4B79-A870-2D67F7BC7BB3}"/>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759D3B27-3C3F-4977-A197-6FCBC8418E2D}"/>
              </a:ext>
            </a:extLst>
          </p:cNvPr>
          <p:cNvSpPr>
            <a:spLocks noGrp="1"/>
          </p:cNvSpPr>
          <p:nvPr>
            <p:ph type="sldNum" sz="quarter" idx="12"/>
          </p:nvPr>
        </p:nvSpPr>
        <p:spPr/>
        <p:txBody>
          <a:bodyPr/>
          <a:lstStyle/>
          <a:p>
            <a:fld id="{5366A213-AD0A-45A1-9D7C-920B611B1ADC}" type="slidenum">
              <a:rPr lang="en-GB" smtClean="0"/>
              <a:t>‹#›</a:t>
            </a:fld>
            <a:endParaRPr lang="en-GB"/>
          </a:p>
        </p:txBody>
      </p:sp>
    </p:spTree>
    <p:extLst>
      <p:ext uri="{BB962C8B-B14F-4D97-AF65-F5344CB8AC3E}">
        <p14:creationId xmlns:p14="http://schemas.microsoft.com/office/powerpoint/2010/main" val="33205672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D4566CB-EC23-4127-9360-7638C0A40350}"/>
              </a:ext>
            </a:extLst>
          </p:cNvPr>
          <p:cNvSpPr>
            <a:spLocks noGrp="1"/>
          </p:cNvSpPr>
          <p:nvPr>
            <p:ph type="dt" sz="half" idx="10"/>
          </p:nvPr>
        </p:nvSpPr>
        <p:spPr/>
        <p:txBody>
          <a:bodyPr/>
          <a:lstStyle/>
          <a:p>
            <a:fld id="{D5E20424-DD76-4BE4-8CAF-E4D4190F049F}" type="datetimeFigureOut">
              <a:rPr lang="en-GB" smtClean="0"/>
              <a:t>23/02/2026</a:t>
            </a:fld>
            <a:endParaRPr lang="en-GB"/>
          </a:p>
        </p:txBody>
      </p:sp>
      <p:sp>
        <p:nvSpPr>
          <p:cNvPr id="3" name="Footer Placeholder 2">
            <a:extLst>
              <a:ext uri="{FF2B5EF4-FFF2-40B4-BE49-F238E27FC236}">
                <a16:creationId xmlns:a16="http://schemas.microsoft.com/office/drawing/2014/main" id="{F8001B69-B85E-47A1-B1E4-7B4B16519A4C}"/>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C9339B79-3EAF-48C0-B1E7-95006DC9C833}"/>
              </a:ext>
            </a:extLst>
          </p:cNvPr>
          <p:cNvSpPr>
            <a:spLocks noGrp="1"/>
          </p:cNvSpPr>
          <p:nvPr>
            <p:ph type="sldNum" sz="quarter" idx="12"/>
          </p:nvPr>
        </p:nvSpPr>
        <p:spPr/>
        <p:txBody>
          <a:bodyPr/>
          <a:lstStyle/>
          <a:p>
            <a:fld id="{5366A213-AD0A-45A1-9D7C-920B611B1ADC}" type="slidenum">
              <a:rPr lang="en-GB" smtClean="0"/>
              <a:t>‹#›</a:t>
            </a:fld>
            <a:endParaRPr lang="en-GB"/>
          </a:p>
        </p:txBody>
      </p:sp>
    </p:spTree>
    <p:extLst>
      <p:ext uri="{BB962C8B-B14F-4D97-AF65-F5344CB8AC3E}">
        <p14:creationId xmlns:p14="http://schemas.microsoft.com/office/powerpoint/2010/main" val="7373349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BF7254-6E5A-40B9-9145-E1D60101DD8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E3191177-E91E-4C12-9FDF-778201186C4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0D09651A-B44E-4F66-8FF5-B819B80C78B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B4CE1C9-7D92-46AC-86A9-FB50388B2363}"/>
              </a:ext>
            </a:extLst>
          </p:cNvPr>
          <p:cNvSpPr>
            <a:spLocks noGrp="1"/>
          </p:cNvSpPr>
          <p:nvPr>
            <p:ph type="dt" sz="half" idx="10"/>
          </p:nvPr>
        </p:nvSpPr>
        <p:spPr/>
        <p:txBody>
          <a:bodyPr/>
          <a:lstStyle/>
          <a:p>
            <a:fld id="{D5E20424-DD76-4BE4-8CAF-E4D4190F049F}" type="datetimeFigureOut">
              <a:rPr lang="en-GB" smtClean="0"/>
              <a:t>23/02/2026</a:t>
            </a:fld>
            <a:endParaRPr lang="en-GB"/>
          </a:p>
        </p:txBody>
      </p:sp>
      <p:sp>
        <p:nvSpPr>
          <p:cNvPr id="6" name="Footer Placeholder 5">
            <a:extLst>
              <a:ext uri="{FF2B5EF4-FFF2-40B4-BE49-F238E27FC236}">
                <a16:creationId xmlns:a16="http://schemas.microsoft.com/office/drawing/2014/main" id="{815B19F5-1105-4541-9415-EC90BA910B78}"/>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00D49464-344D-4766-88D6-2CD6F2F2A71C}"/>
              </a:ext>
            </a:extLst>
          </p:cNvPr>
          <p:cNvSpPr>
            <a:spLocks noGrp="1"/>
          </p:cNvSpPr>
          <p:nvPr>
            <p:ph type="sldNum" sz="quarter" idx="12"/>
          </p:nvPr>
        </p:nvSpPr>
        <p:spPr/>
        <p:txBody>
          <a:bodyPr/>
          <a:lstStyle/>
          <a:p>
            <a:fld id="{5366A213-AD0A-45A1-9D7C-920B611B1ADC}" type="slidenum">
              <a:rPr lang="en-GB" smtClean="0"/>
              <a:t>‹#›</a:t>
            </a:fld>
            <a:endParaRPr lang="en-GB"/>
          </a:p>
        </p:txBody>
      </p:sp>
    </p:spTree>
    <p:extLst>
      <p:ext uri="{BB962C8B-B14F-4D97-AF65-F5344CB8AC3E}">
        <p14:creationId xmlns:p14="http://schemas.microsoft.com/office/powerpoint/2010/main" val="174066178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E82BC7-3C88-4389-AF30-0570FB23C00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3E62BFC8-9C90-4766-83A5-26024508836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DCE1065A-9EC0-4BC8-A4BE-9277868060D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BCFB8E5-0347-42B7-AA76-C3330EE19752}"/>
              </a:ext>
            </a:extLst>
          </p:cNvPr>
          <p:cNvSpPr>
            <a:spLocks noGrp="1"/>
          </p:cNvSpPr>
          <p:nvPr>
            <p:ph type="dt" sz="half" idx="10"/>
          </p:nvPr>
        </p:nvSpPr>
        <p:spPr/>
        <p:txBody>
          <a:bodyPr/>
          <a:lstStyle/>
          <a:p>
            <a:fld id="{D5E20424-DD76-4BE4-8CAF-E4D4190F049F}" type="datetimeFigureOut">
              <a:rPr lang="en-GB" smtClean="0"/>
              <a:t>23/02/2026</a:t>
            </a:fld>
            <a:endParaRPr lang="en-GB"/>
          </a:p>
        </p:txBody>
      </p:sp>
      <p:sp>
        <p:nvSpPr>
          <p:cNvPr id="6" name="Footer Placeholder 5">
            <a:extLst>
              <a:ext uri="{FF2B5EF4-FFF2-40B4-BE49-F238E27FC236}">
                <a16:creationId xmlns:a16="http://schemas.microsoft.com/office/drawing/2014/main" id="{2CDD0D13-29B9-42CC-81F2-F1195317F362}"/>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0EF5B859-A9C4-4034-837E-907C3E63C9EF}"/>
              </a:ext>
            </a:extLst>
          </p:cNvPr>
          <p:cNvSpPr>
            <a:spLocks noGrp="1"/>
          </p:cNvSpPr>
          <p:nvPr>
            <p:ph type="sldNum" sz="quarter" idx="12"/>
          </p:nvPr>
        </p:nvSpPr>
        <p:spPr/>
        <p:txBody>
          <a:bodyPr/>
          <a:lstStyle/>
          <a:p>
            <a:fld id="{5366A213-AD0A-45A1-9D7C-920B611B1ADC}" type="slidenum">
              <a:rPr lang="en-GB" smtClean="0"/>
              <a:t>‹#›</a:t>
            </a:fld>
            <a:endParaRPr lang="en-GB"/>
          </a:p>
        </p:txBody>
      </p:sp>
    </p:spTree>
    <p:extLst>
      <p:ext uri="{BB962C8B-B14F-4D97-AF65-F5344CB8AC3E}">
        <p14:creationId xmlns:p14="http://schemas.microsoft.com/office/powerpoint/2010/main" val="39301953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DAE64B6-DD88-4DFA-A379-F59ED3245DF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9D393729-489C-4FDD-8576-0F4DEC452B2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6DA0F7CE-3BD5-4ECC-9206-AA36A050BE6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5E20424-DD76-4BE4-8CAF-E4D4190F049F}" type="datetimeFigureOut">
              <a:rPr lang="en-GB" smtClean="0"/>
              <a:t>23/02/2026</a:t>
            </a:fld>
            <a:endParaRPr lang="en-GB"/>
          </a:p>
        </p:txBody>
      </p:sp>
      <p:sp>
        <p:nvSpPr>
          <p:cNvPr id="5" name="Footer Placeholder 4">
            <a:extLst>
              <a:ext uri="{FF2B5EF4-FFF2-40B4-BE49-F238E27FC236}">
                <a16:creationId xmlns:a16="http://schemas.microsoft.com/office/drawing/2014/main" id="{D5B0BBA4-F2E7-4578-A572-D85CF39A6AD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CA86BB82-7BC7-4965-90DE-D034C563584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366A213-AD0A-45A1-9D7C-920B611B1ADC}" type="slidenum">
              <a:rPr lang="en-GB" smtClean="0"/>
              <a:t>‹#›</a:t>
            </a:fld>
            <a:endParaRPr lang="en-GB"/>
          </a:p>
        </p:txBody>
      </p:sp>
    </p:spTree>
    <p:extLst>
      <p:ext uri="{BB962C8B-B14F-4D97-AF65-F5344CB8AC3E}">
        <p14:creationId xmlns:p14="http://schemas.microsoft.com/office/powerpoint/2010/main" val="13250298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8.xml"/></Relationships>
</file>

<file path=ppt/slides/_rels/slide10.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8.emf"/><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1.emf"/><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microsoft.com/office/2018/10/relationships/comments" Target="../comments/modernComment_11F_B2421FCA.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microsoft.com/office/2018/10/relationships/comments" Target="../comments/modernComment_161_FBD079E0.xml"/><Relationship Id="rId1" Type="http://schemas.openxmlformats.org/officeDocument/2006/relationships/slideLayout" Target="../slideLayouts/slideLayout2.xml"/><Relationship Id="rId4" Type="http://schemas.openxmlformats.org/officeDocument/2006/relationships/image" Target="../media/image3.emf"/></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microsoft.com/office/2018/10/relationships/comments" Target="../comments/modernComment_15A_57DD18D7.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microsoft.com/office/2018/10/relationships/comments" Target="../comments/modernComment_165_6AC827DE.xml"/><Relationship Id="rId1" Type="http://schemas.openxmlformats.org/officeDocument/2006/relationships/slideLayout" Target="../slideLayouts/slideLayout2.xml"/><Relationship Id="rId4" Type="http://schemas.openxmlformats.org/officeDocument/2006/relationships/image" Target="../media/image5.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p:cNvSpPr txBox="1"/>
          <p:nvPr/>
        </p:nvSpPr>
        <p:spPr>
          <a:xfrm>
            <a:off x="6883351" y="5220906"/>
            <a:ext cx="4451907" cy="1477328"/>
          </a:xfrm>
          <a:prstGeom prst="rect">
            <a:avLst/>
          </a:prstGeom>
          <a:noFill/>
        </p:spPr>
        <p:txBody>
          <a:bodyPr wrap="square" rtlCol="0">
            <a:spAutoFit/>
          </a:bodyPr>
          <a:lstStyle/>
          <a:p>
            <a:pPr algn="r"/>
            <a:r>
              <a:rPr lang="en-US" sz="2400" dirty="0">
                <a:solidFill>
                  <a:srgbClr val="00B0F0"/>
                </a:solidFill>
                <a:latin typeface="Arial Nova" panose="020B0504020202020204" pitchFamily="34" charset="0"/>
                <a:cs typeface="Arial" panose="020B0604020202020204" pitchFamily="34" charset="0"/>
              </a:rPr>
              <a:t>Sir Robert Chote</a:t>
            </a:r>
          </a:p>
          <a:p>
            <a:pPr algn="r"/>
            <a:endParaRPr lang="en-US" sz="2400" dirty="0">
              <a:solidFill>
                <a:srgbClr val="00B0F0"/>
              </a:solidFill>
              <a:latin typeface="Arial Nova" panose="020B0504020202020204" pitchFamily="34" charset="0"/>
              <a:cs typeface="Arial" panose="020B0604020202020204" pitchFamily="34" charset="0"/>
            </a:endParaRPr>
          </a:p>
          <a:p>
            <a:pPr algn="r"/>
            <a:r>
              <a:rPr lang="en-US" sz="2400" dirty="0">
                <a:solidFill>
                  <a:srgbClr val="00B0F0"/>
                </a:solidFill>
                <a:latin typeface="Arial Nova" panose="020B0504020202020204" pitchFamily="34" charset="0"/>
                <a:cs typeface="Arial" panose="020B0604020202020204" pitchFamily="34" charset="0"/>
              </a:rPr>
              <a:t>24 February 2026</a:t>
            </a:r>
          </a:p>
          <a:p>
            <a:pPr algn="r"/>
            <a:endParaRPr lang="en-GB" dirty="0"/>
          </a:p>
        </p:txBody>
      </p:sp>
      <p:sp>
        <p:nvSpPr>
          <p:cNvPr id="2" name="TextBox 1">
            <a:extLst>
              <a:ext uri="{FF2B5EF4-FFF2-40B4-BE49-F238E27FC236}">
                <a16:creationId xmlns:a16="http://schemas.microsoft.com/office/drawing/2014/main" id="{E78F3AD2-1A47-3556-81E1-60BAD190FF8A}"/>
              </a:ext>
            </a:extLst>
          </p:cNvPr>
          <p:cNvSpPr txBox="1"/>
          <p:nvPr/>
        </p:nvSpPr>
        <p:spPr>
          <a:xfrm>
            <a:off x="1575582" y="3096131"/>
            <a:ext cx="9759677" cy="1111715"/>
          </a:xfrm>
          <a:prstGeom prst="rect">
            <a:avLst/>
          </a:prstGeom>
          <a:noFill/>
        </p:spPr>
        <p:txBody>
          <a:bodyPr wrap="square" rtlCol="0">
            <a:spAutoFit/>
          </a:bodyPr>
          <a:lstStyle/>
          <a:p>
            <a:pPr algn="r">
              <a:lnSpc>
                <a:spcPct val="107000"/>
              </a:lnSpc>
              <a:buNone/>
            </a:pPr>
            <a:r>
              <a:rPr lang="en-GB" sz="3200" b="1" dirty="0">
                <a:solidFill>
                  <a:srgbClr val="00B0F0"/>
                </a:solidFill>
                <a:effectLst/>
                <a:latin typeface="Arial" panose="020B0604020202020204" pitchFamily="34" charset="0"/>
                <a:ea typeface="Calibri" panose="020F0502020204030204" pitchFamily="34" charset="0"/>
                <a:cs typeface="Times New Roman" panose="02020603050405020304" pitchFamily="18" charset="0"/>
              </a:rPr>
              <a:t>The Finance Minister’s proposed</a:t>
            </a:r>
          </a:p>
          <a:p>
            <a:pPr algn="r">
              <a:lnSpc>
                <a:spcPct val="107000"/>
              </a:lnSpc>
              <a:buNone/>
            </a:pPr>
            <a:r>
              <a:rPr lang="en-GB" sz="1200" dirty="0">
                <a:latin typeface="Cambria" panose="02040503050406030204" pitchFamily="18" charset="0"/>
                <a:ea typeface="Calibri" panose="020F0502020204030204" pitchFamily="34" charset="0"/>
                <a:cs typeface="Times New Roman" panose="02020603050405020304" pitchFamily="18" charset="0"/>
              </a:rPr>
              <a:t> </a:t>
            </a:r>
            <a:r>
              <a:rPr lang="en-GB" sz="3200" b="1" dirty="0">
                <a:solidFill>
                  <a:srgbClr val="00B0F0"/>
                </a:solidFill>
                <a:effectLst/>
                <a:latin typeface="Arial" panose="020B0604020202020204" pitchFamily="34" charset="0"/>
                <a:ea typeface="Calibri" panose="020F0502020204030204" pitchFamily="34" charset="0"/>
              </a:rPr>
              <a:t>2026-27 to 2028-29/29-30 Budget</a:t>
            </a:r>
            <a:endParaRPr lang="en-GB" sz="3200" b="1" dirty="0">
              <a:solidFill>
                <a:srgbClr val="00B0F0"/>
              </a:solidFill>
              <a:latin typeface="Arial Nova" panose="020B0504020202020204" pitchFamily="34" charset="0"/>
              <a:cs typeface="Arial" panose="020B0604020202020204" pitchFamily="34" charset="0"/>
            </a:endParaRPr>
          </a:p>
        </p:txBody>
      </p:sp>
      <p:pic>
        <p:nvPicPr>
          <p:cNvPr id="3" name="Picture 2">
            <a:extLst>
              <a:ext uri="{FF2B5EF4-FFF2-40B4-BE49-F238E27FC236}">
                <a16:creationId xmlns:a16="http://schemas.microsoft.com/office/drawing/2014/main" id="{CF108CFC-8904-F753-F03B-F5E423473694}"/>
              </a:ext>
            </a:extLst>
          </p:cNvPr>
          <p:cNvPicPr>
            <a:picLocks noChangeAspect="1"/>
          </p:cNvPicPr>
          <p:nvPr/>
        </p:nvPicPr>
        <p:blipFill>
          <a:blip r:embed="rId2"/>
          <a:stretch>
            <a:fillRect/>
          </a:stretch>
        </p:blipFill>
        <p:spPr>
          <a:xfrm>
            <a:off x="9201473" y="349789"/>
            <a:ext cx="2133785" cy="615749"/>
          </a:xfrm>
          <a:prstGeom prst="rect">
            <a:avLst/>
          </a:prstGeom>
        </p:spPr>
      </p:pic>
    </p:spTree>
    <p:extLst>
      <p:ext uri="{BB962C8B-B14F-4D97-AF65-F5344CB8AC3E}">
        <p14:creationId xmlns:p14="http://schemas.microsoft.com/office/powerpoint/2010/main" val="196496175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1709B76-2BC1-2409-84E7-7237C8BE174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E0F76E2-5409-ADEC-F7BD-8734AA259FA1}"/>
              </a:ext>
            </a:extLst>
          </p:cNvPr>
          <p:cNvSpPr>
            <a:spLocks noGrp="1"/>
          </p:cNvSpPr>
          <p:nvPr>
            <p:ph type="title"/>
          </p:nvPr>
        </p:nvSpPr>
        <p:spPr/>
        <p:txBody>
          <a:bodyPr/>
          <a:lstStyle/>
          <a:p>
            <a:r>
              <a:rPr lang="en-GB" dirty="0">
                <a:solidFill>
                  <a:srgbClr val="00B0F0"/>
                </a:solidFill>
                <a:latin typeface="Arial Nova" panose="020B0504020202020204" pitchFamily="34" charset="0"/>
              </a:rPr>
              <a:t>But overspending increases volatility</a:t>
            </a:r>
          </a:p>
        </p:txBody>
      </p:sp>
      <p:sp>
        <p:nvSpPr>
          <p:cNvPr id="3" name="Content Placeholder 2">
            <a:extLst>
              <a:ext uri="{FF2B5EF4-FFF2-40B4-BE49-F238E27FC236}">
                <a16:creationId xmlns:a16="http://schemas.microsoft.com/office/drawing/2014/main" id="{1F0145AC-8CFC-787B-DAD8-B0FA4E741837}"/>
              </a:ext>
            </a:extLst>
          </p:cNvPr>
          <p:cNvSpPr>
            <a:spLocks noGrp="1"/>
          </p:cNvSpPr>
          <p:nvPr>
            <p:ph idx="1"/>
          </p:nvPr>
        </p:nvSpPr>
        <p:spPr>
          <a:xfrm>
            <a:off x="838200" y="1825625"/>
            <a:ext cx="11204748" cy="4351338"/>
          </a:xfrm>
        </p:spPr>
        <p:txBody>
          <a:bodyPr vert="horz" lIns="91440" tIns="45720" rIns="91440" bIns="45720" rtlCol="0" anchor="t">
            <a:normAutofit/>
          </a:bodyPr>
          <a:lstStyle/>
          <a:p>
            <a:pPr>
              <a:buClr>
                <a:srgbClr val="00B0F0"/>
              </a:buClr>
            </a:pPr>
            <a:endParaRPr lang="en-GB" dirty="0"/>
          </a:p>
          <a:p>
            <a:pPr>
              <a:buClr>
                <a:srgbClr val="00B0F0"/>
              </a:buClr>
            </a:pPr>
            <a:endParaRPr lang="en-GB" dirty="0"/>
          </a:p>
          <a:p>
            <a:pPr>
              <a:buClr>
                <a:srgbClr val="00B0F0"/>
              </a:buClr>
            </a:pPr>
            <a:endParaRPr lang="en-GB" dirty="0"/>
          </a:p>
          <a:p>
            <a:pPr marL="0" indent="0">
              <a:buClr>
                <a:srgbClr val="00B0F0"/>
              </a:buClr>
              <a:buNone/>
            </a:pPr>
            <a:endParaRPr lang="en-GB" dirty="0"/>
          </a:p>
          <a:p>
            <a:pPr>
              <a:buClr>
                <a:srgbClr val="00B0F0"/>
              </a:buClr>
            </a:pPr>
            <a:endParaRPr lang="en-GB" dirty="0"/>
          </a:p>
          <a:p>
            <a:pPr>
              <a:buClr>
                <a:srgbClr val="00B0F0"/>
              </a:buClr>
            </a:pPr>
            <a:endParaRPr lang="en-GB" dirty="0"/>
          </a:p>
        </p:txBody>
      </p:sp>
      <p:pic>
        <p:nvPicPr>
          <p:cNvPr id="4" name="Picture 3">
            <a:extLst>
              <a:ext uri="{FF2B5EF4-FFF2-40B4-BE49-F238E27FC236}">
                <a16:creationId xmlns:a16="http://schemas.microsoft.com/office/drawing/2014/main" id="{EFD37C6E-2C68-426C-8C89-F0CBB5E2DD5E}"/>
              </a:ext>
            </a:extLst>
          </p:cNvPr>
          <p:cNvPicPr>
            <a:picLocks noChangeAspect="1"/>
          </p:cNvPicPr>
          <p:nvPr/>
        </p:nvPicPr>
        <p:blipFill>
          <a:blip r:embed="rId2"/>
          <a:stretch>
            <a:fillRect/>
          </a:stretch>
        </p:blipFill>
        <p:spPr>
          <a:xfrm>
            <a:off x="9912626" y="115150"/>
            <a:ext cx="2130322" cy="614387"/>
          </a:xfrm>
          <a:prstGeom prst="rect">
            <a:avLst/>
          </a:prstGeom>
        </p:spPr>
      </p:pic>
      <p:pic>
        <p:nvPicPr>
          <p:cNvPr id="10" name="Picture 9">
            <a:extLst>
              <a:ext uri="{FF2B5EF4-FFF2-40B4-BE49-F238E27FC236}">
                <a16:creationId xmlns:a16="http://schemas.microsoft.com/office/drawing/2014/main" id="{8FB9C6FF-3DF0-5BBD-E54B-D1DB040C8F62}"/>
              </a:ext>
            </a:extLst>
          </p:cNvPr>
          <p:cNvPicPr>
            <a:picLocks noChangeAspect="1"/>
          </p:cNvPicPr>
          <p:nvPr/>
        </p:nvPicPr>
        <p:blipFill>
          <a:blip r:embed="rId3"/>
          <a:stretch>
            <a:fillRect/>
          </a:stretch>
        </p:blipFill>
        <p:spPr>
          <a:xfrm>
            <a:off x="2544127" y="1825625"/>
            <a:ext cx="7103745" cy="4511040"/>
          </a:xfrm>
          <a:prstGeom prst="rect">
            <a:avLst/>
          </a:prstGeom>
        </p:spPr>
      </p:pic>
    </p:spTree>
    <p:extLst>
      <p:ext uri="{BB962C8B-B14F-4D97-AF65-F5344CB8AC3E}">
        <p14:creationId xmlns:p14="http://schemas.microsoft.com/office/powerpoint/2010/main" val="129137969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47A3E65-9907-CFC9-0C1C-46E0F1EB3AA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EB06E4D-62C8-A133-2527-B6C6D8CBA452}"/>
              </a:ext>
            </a:extLst>
          </p:cNvPr>
          <p:cNvSpPr>
            <a:spLocks noGrp="1"/>
          </p:cNvSpPr>
          <p:nvPr>
            <p:ph type="title"/>
          </p:nvPr>
        </p:nvSpPr>
        <p:spPr>
          <a:xfrm>
            <a:off x="462187" y="254710"/>
            <a:ext cx="10515600" cy="1325563"/>
          </a:xfrm>
        </p:spPr>
        <p:txBody>
          <a:bodyPr/>
          <a:lstStyle/>
          <a:p>
            <a:r>
              <a:rPr lang="en-US" dirty="0">
                <a:solidFill>
                  <a:srgbClr val="00B0F0"/>
                </a:solidFill>
                <a:latin typeface="Arial Nova" panose="020B0504020202020204" pitchFamily="34" charset="0"/>
              </a:rPr>
              <a:t>Commitments compound 26-27 cliff edge</a:t>
            </a:r>
            <a:endParaRPr lang="en-GB" dirty="0">
              <a:solidFill>
                <a:srgbClr val="00B0F0"/>
              </a:solidFill>
              <a:latin typeface="Arial Nova" panose="020B0504020202020204" pitchFamily="34" charset="0"/>
            </a:endParaRPr>
          </a:p>
        </p:txBody>
      </p:sp>
      <p:sp>
        <p:nvSpPr>
          <p:cNvPr id="3" name="Content Placeholder 2">
            <a:extLst>
              <a:ext uri="{FF2B5EF4-FFF2-40B4-BE49-F238E27FC236}">
                <a16:creationId xmlns:a16="http://schemas.microsoft.com/office/drawing/2014/main" id="{D209011D-A5D6-07E5-9247-9204288DE2BA}"/>
              </a:ext>
            </a:extLst>
          </p:cNvPr>
          <p:cNvSpPr>
            <a:spLocks noGrp="1"/>
          </p:cNvSpPr>
          <p:nvPr>
            <p:ph idx="1"/>
          </p:nvPr>
        </p:nvSpPr>
        <p:spPr>
          <a:xfrm>
            <a:off x="838200" y="1825625"/>
            <a:ext cx="9951720" cy="4667250"/>
          </a:xfrm>
        </p:spPr>
        <p:txBody>
          <a:bodyPr vert="horz" lIns="91440" tIns="45720" rIns="91440" bIns="45720" rtlCol="0" anchor="t">
            <a:normAutofit/>
          </a:bodyPr>
          <a:lstStyle/>
          <a:p>
            <a:pPr>
              <a:buClr>
                <a:srgbClr val="00B0F0"/>
              </a:buClr>
            </a:pPr>
            <a:endParaRPr lang="en-GB" dirty="0"/>
          </a:p>
          <a:p>
            <a:pPr>
              <a:buClr>
                <a:srgbClr val="00B0F0"/>
              </a:buClr>
            </a:pPr>
            <a:endParaRPr lang="en-GB" dirty="0"/>
          </a:p>
          <a:p>
            <a:pPr marL="0" indent="0">
              <a:buClr>
                <a:srgbClr val="00B0F0"/>
              </a:buClr>
              <a:buNone/>
            </a:pPr>
            <a:endParaRPr lang="en-GB" dirty="0"/>
          </a:p>
          <a:p>
            <a:pPr>
              <a:buClr>
                <a:srgbClr val="00B0F0"/>
              </a:buClr>
            </a:pPr>
            <a:endParaRPr lang="en-GB" dirty="0"/>
          </a:p>
          <a:p>
            <a:pPr>
              <a:buClr>
                <a:srgbClr val="00B0F0"/>
              </a:buClr>
            </a:pPr>
            <a:endParaRPr lang="en-GB" dirty="0"/>
          </a:p>
        </p:txBody>
      </p:sp>
      <p:pic>
        <p:nvPicPr>
          <p:cNvPr id="4" name="Picture 3">
            <a:extLst>
              <a:ext uri="{FF2B5EF4-FFF2-40B4-BE49-F238E27FC236}">
                <a16:creationId xmlns:a16="http://schemas.microsoft.com/office/drawing/2014/main" id="{518A827B-A3BC-C7AE-6BCD-2F889175B116}"/>
              </a:ext>
            </a:extLst>
          </p:cNvPr>
          <p:cNvPicPr>
            <a:picLocks noChangeAspect="1"/>
          </p:cNvPicPr>
          <p:nvPr/>
        </p:nvPicPr>
        <p:blipFill>
          <a:blip r:embed="rId2"/>
          <a:stretch>
            <a:fillRect/>
          </a:stretch>
        </p:blipFill>
        <p:spPr>
          <a:xfrm>
            <a:off x="9912626" y="115150"/>
            <a:ext cx="2130322" cy="614387"/>
          </a:xfrm>
          <a:prstGeom prst="rect">
            <a:avLst/>
          </a:prstGeom>
        </p:spPr>
      </p:pic>
      <p:pic>
        <p:nvPicPr>
          <p:cNvPr id="6" name="Picture 5">
            <a:extLst>
              <a:ext uri="{FF2B5EF4-FFF2-40B4-BE49-F238E27FC236}">
                <a16:creationId xmlns:a16="http://schemas.microsoft.com/office/drawing/2014/main" id="{CC9ADC87-8082-12B3-CD37-2A5376D87786}"/>
              </a:ext>
            </a:extLst>
          </p:cNvPr>
          <p:cNvPicPr>
            <a:picLocks noChangeAspect="1"/>
          </p:cNvPicPr>
          <p:nvPr/>
        </p:nvPicPr>
        <p:blipFill>
          <a:blip r:embed="rId3"/>
          <a:stretch>
            <a:fillRect/>
          </a:stretch>
        </p:blipFill>
        <p:spPr>
          <a:xfrm>
            <a:off x="2683163" y="1334922"/>
            <a:ext cx="6825673" cy="5347874"/>
          </a:xfrm>
          <a:prstGeom prst="rect">
            <a:avLst/>
          </a:prstGeom>
        </p:spPr>
      </p:pic>
    </p:spTree>
    <p:extLst>
      <p:ext uri="{BB962C8B-B14F-4D97-AF65-F5344CB8AC3E}">
        <p14:creationId xmlns:p14="http://schemas.microsoft.com/office/powerpoint/2010/main" val="403949642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EAD2B99-3A3F-2917-7EA1-A6B8C862392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0145348-8125-3D47-CD97-BB9406271742}"/>
              </a:ext>
            </a:extLst>
          </p:cNvPr>
          <p:cNvSpPr>
            <a:spLocks noGrp="1"/>
          </p:cNvSpPr>
          <p:nvPr>
            <p:ph type="title"/>
          </p:nvPr>
        </p:nvSpPr>
        <p:spPr/>
        <p:txBody>
          <a:bodyPr/>
          <a:lstStyle/>
          <a:p>
            <a:r>
              <a:rPr lang="en-GB" dirty="0">
                <a:solidFill>
                  <a:srgbClr val="00B0F0"/>
                </a:solidFill>
                <a:latin typeface="Arial Nova" panose="020B0504020202020204" pitchFamily="34" charset="0"/>
              </a:rPr>
              <a:t>Resource budget broadly neutral</a:t>
            </a:r>
          </a:p>
        </p:txBody>
      </p:sp>
      <p:pic>
        <p:nvPicPr>
          <p:cNvPr id="4" name="Picture 3">
            <a:extLst>
              <a:ext uri="{FF2B5EF4-FFF2-40B4-BE49-F238E27FC236}">
                <a16:creationId xmlns:a16="http://schemas.microsoft.com/office/drawing/2014/main" id="{B2FD2299-5771-EB47-D6F7-ED9239CEB72F}"/>
              </a:ext>
            </a:extLst>
          </p:cNvPr>
          <p:cNvPicPr>
            <a:picLocks noChangeAspect="1"/>
          </p:cNvPicPr>
          <p:nvPr/>
        </p:nvPicPr>
        <p:blipFill>
          <a:blip r:embed="rId2"/>
          <a:stretch>
            <a:fillRect/>
          </a:stretch>
        </p:blipFill>
        <p:spPr>
          <a:xfrm>
            <a:off x="9912626" y="115150"/>
            <a:ext cx="2130322" cy="614387"/>
          </a:xfrm>
          <a:prstGeom prst="rect">
            <a:avLst/>
          </a:prstGeom>
        </p:spPr>
      </p:pic>
      <p:pic>
        <p:nvPicPr>
          <p:cNvPr id="6" name="Picture 5">
            <a:extLst>
              <a:ext uri="{FF2B5EF4-FFF2-40B4-BE49-F238E27FC236}">
                <a16:creationId xmlns:a16="http://schemas.microsoft.com/office/drawing/2014/main" id="{D53F5D0F-D167-0C19-4B45-DB52F44482E0}"/>
              </a:ext>
            </a:extLst>
          </p:cNvPr>
          <p:cNvPicPr>
            <a:picLocks noChangeAspect="1"/>
          </p:cNvPicPr>
          <p:nvPr/>
        </p:nvPicPr>
        <p:blipFill>
          <a:blip r:embed="rId3"/>
          <a:stretch>
            <a:fillRect/>
          </a:stretch>
        </p:blipFill>
        <p:spPr>
          <a:xfrm>
            <a:off x="2536031" y="1497009"/>
            <a:ext cx="7119938" cy="5083969"/>
          </a:xfrm>
          <a:prstGeom prst="rect">
            <a:avLst/>
          </a:prstGeom>
        </p:spPr>
      </p:pic>
    </p:spTree>
    <p:extLst>
      <p:ext uri="{BB962C8B-B14F-4D97-AF65-F5344CB8AC3E}">
        <p14:creationId xmlns:p14="http://schemas.microsoft.com/office/powerpoint/2010/main" val="361795851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EAD2B99-3A3F-2917-7EA1-A6B8C862392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0145348-8125-3D47-CD97-BB9406271742}"/>
              </a:ext>
            </a:extLst>
          </p:cNvPr>
          <p:cNvSpPr>
            <a:spLocks noGrp="1"/>
          </p:cNvSpPr>
          <p:nvPr>
            <p:ph type="title"/>
          </p:nvPr>
        </p:nvSpPr>
        <p:spPr/>
        <p:txBody>
          <a:bodyPr/>
          <a:lstStyle/>
          <a:p>
            <a:r>
              <a:rPr lang="en-GB" dirty="0">
                <a:solidFill>
                  <a:srgbClr val="00B0F0"/>
                </a:solidFill>
                <a:latin typeface="Arial Nova" panose="020B0504020202020204" pitchFamily="34" charset="0"/>
              </a:rPr>
              <a:t>Over-spenders see budgets fall next year</a:t>
            </a:r>
          </a:p>
        </p:txBody>
      </p:sp>
      <p:pic>
        <p:nvPicPr>
          <p:cNvPr id="4" name="Picture 3">
            <a:extLst>
              <a:ext uri="{FF2B5EF4-FFF2-40B4-BE49-F238E27FC236}">
                <a16:creationId xmlns:a16="http://schemas.microsoft.com/office/drawing/2014/main" id="{B2FD2299-5771-EB47-D6F7-ED9239CEB72F}"/>
              </a:ext>
            </a:extLst>
          </p:cNvPr>
          <p:cNvPicPr>
            <a:picLocks noChangeAspect="1"/>
          </p:cNvPicPr>
          <p:nvPr/>
        </p:nvPicPr>
        <p:blipFill>
          <a:blip r:embed="rId2"/>
          <a:stretch>
            <a:fillRect/>
          </a:stretch>
        </p:blipFill>
        <p:spPr>
          <a:xfrm>
            <a:off x="9912626" y="115150"/>
            <a:ext cx="2130322" cy="614387"/>
          </a:xfrm>
          <a:prstGeom prst="rect">
            <a:avLst/>
          </a:prstGeom>
        </p:spPr>
      </p:pic>
      <p:pic>
        <p:nvPicPr>
          <p:cNvPr id="5" name="Picture 4">
            <a:extLst>
              <a:ext uri="{FF2B5EF4-FFF2-40B4-BE49-F238E27FC236}">
                <a16:creationId xmlns:a16="http://schemas.microsoft.com/office/drawing/2014/main" id="{5C6EC50B-2260-BA57-E82D-C7DE06DC4F6D}"/>
              </a:ext>
            </a:extLst>
          </p:cNvPr>
          <p:cNvPicPr>
            <a:picLocks noChangeAspect="1"/>
          </p:cNvPicPr>
          <p:nvPr/>
        </p:nvPicPr>
        <p:blipFill>
          <a:blip r:embed="rId3"/>
          <a:stretch>
            <a:fillRect/>
          </a:stretch>
        </p:blipFill>
        <p:spPr>
          <a:xfrm>
            <a:off x="2533341" y="1690688"/>
            <a:ext cx="7125318" cy="4519051"/>
          </a:xfrm>
          <a:prstGeom prst="rect">
            <a:avLst/>
          </a:prstGeom>
        </p:spPr>
      </p:pic>
      <p:sp>
        <p:nvSpPr>
          <p:cNvPr id="3" name="TextBox 2">
            <a:extLst>
              <a:ext uri="{FF2B5EF4-FFF2-40B4-BE49-F238E27FC236}">
                <a16:creationId xmlns:a16="http://schemas.microsoft.com/office/drawing/2014/main" id="{4F3CC95F-9B9E-B9FE-CE0A-4DB7ACE8518A}"/>
              </a:ext>
            </a:extLst>
          </p:cNvPr>
          <p:cNvSpPr txBox="1"/>
          <p:nvPr/>
        </p:nvSpPr>
        <p:spPr>
          <a:xfrm>
            <a:off x="6449567" y="4520981"/>
            <a:ext cx="3094483" cy="646331"/>
          </a:xfrm>
          <a:prstGeom prst="rect">
            <a:avLst/>
          </a:prstGeom>
          <a:noFill/>
        </p:spPr>
        <p:txBody>
          <a:bodyPr wrap="square" rtlCol="0">
            <a:spAutoFit/>
          </a:bodyPr>
          <a:lstStyle/>
          <a:p>
            <a:r>
              <a:rPr lang="en-GB" b="1" dirty="0">
                <a:latin typeface="Arial" panose="020B0604020202020204" pitchFamily="34" charset="0"/>
                <a:cs typeface="Arial" panose="020B0604020202020204" pitchFamily="34" charset="0"/>
              </a:rPr>
              <a:t>2026-27 resource budget vs 2025-26 final plans</a:t>
            </a:r>
          </a:p>
        </p:txBody>
      </p:sp>
      <p:sp>
        <p:nvSpPr>
          <p:cNvPr id="6" name="TextBox 5">
            <a:extLst>
              <a:ext uri="{FF2B5EF4-FFF2-40B4-BE49-F238E27FC236}">
                <a16:creationId xmlns:a16="http://schemas.microsoft.com/office/drawing/2014/main" id="{3148C073-9671-5C78-5F85-745B96382DF8}"/>
              </a:ext>
            </a:extLst>
          </p:cNvPr>
          <p:cNvSpPr txBox="1"/>
          <p:nvPr/>
        </p:nvSpPr>
        <p:spPr>
          <a:xfrm>
            <a:off x="314326" y="4705647"/>
            <a:ext cx="3467100" cy="1077218"/>
          </a:xfrm>
          <a:prstGeom prst="rect">
            <a:avLst/>
          </a:prstGeom>
          <a:noFill/>
        </p:spPr>
        <p:txBody>
          <a:bodyPr wrap="square" rtlCol="0">
            <a:spAutoFit/>
          </a:bodyPr>
          <a:lstStyle/>
          <a:p>
            <a:r>
              <a:rPr lang="en-US" sz="1600" b="1" dirty="0">
                <a:solidFill>
                  <a:srgbClr val="00B0F0"/>
                </a:solidFill>
                <a:latin typeface="Arial" panose="020B0604020202020204" pitchFamily="34" charset="0"/>
                <a:cs typeface="Arial" panose="020B0604020202020204" pitchFamily="34" charset="0"/>
              </a:rPr>
              <a:t>Note: </a:t>
            </a:r>
          </a:p>
          <a:p>
            <a:r>
              <a:rPr lang="en-US" sz="1600" b="1" dirty="0">
                <a:solidFill>
                  <a:srgbClr val="00B0F0"/>
                </a:solidFill>
                <a:latin typeface="Arial" panose="020B0604020202020204" pitchFamily="34" charset="0"/>
                <a:cs typeface="Arial" panose="020B0604020202020204" pitchFamily="34" charset="0"/>
              </a:rPr>
              <a:t>Health and Education are shown with overspend recovery deducted from 26-27</a:t>
            </a:r>
            <a:endParaRPr lang="en-GB" sz="1600" b="1" dirty="0">
              <a:solidFill>
                <a:srgbClr val="00B0F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04512761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184AEAA-0F03-34D3-FD83-0774FD080DC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851F98F-EBBE-CA60-FE32-6F9F25E5C866}"/>
              </a:ext>
            </a:extLst>
          </p:cNvPr>
          <p:cNvSpPr>
            <a:spLocks noGrp="1"/>
          </p:cNvSpPr>
          <p:nvPr>
            <p:ph type="title"/>
          </p:nvPr>
        </p:nvSpPr>
        <p:spPr/>
        <p:txBody>
          <a:bodyPr/>
          <a:lstStyle/>
          <a:p>
            <a:r>
              <a:rPr lang="en-GB" dirty="0">
                <a:solidFill>
                  <a:srgbClr val="00B0F0"/>
                </a:solidFill>
                <a:latin typeface="Arial Nova" panose="020B0504020202020204" pitchFamily="34" charset="0"/>
              </a:rPr>
              <a:t>Allocations as usual fall short of bids</a:t>
            </a:r>
          </a:p>
        </p:txBody>
      </p:sp>
      <p:pic>
        <p:nvPicPr>
          <p:cNvPr id="4" name="Picture 3">
            <a:extLst>
              <a:ext uri="{FF2B5EF4-FFF2-40B4-BE49-F238E27FC236}">
                <a16:creationId xmlns:a16="http://schemas.microsoft.com/office/drawing/2014/main" id="{C764A4B1-61A7-743E-F7DA-5846F91D06E6}"/>
              </a:ext>
            </a:extLst>
          </p:cNvPr>
          <p:cNvPicPr>
            <a:picLocks noChangeAspect="1"/>
          </p:cNvPicPr>
          <p:nvPr/>
        </p:nvPicPr>
        <p:blipFill>
          <a:blip r:embed="rId2"/>
          <a:stretch>
            <a:fillRect/>
          </a:stretch>
        </p:blipFill>
        <p:spPr>
          <a:xfrm>
            <a:off x="9912626" y="115150"/>
            <a:ext cx="2130322" cy="614387"/>
          </a:xfrm>
          <a:prstGeom prst="rect">
            <a:avLst/>
          </a:prstGeom>
        </p:spPr>
      </p:pic>
      <p:pic>
        <p:nvPicPr>
          <p:cNvPr id="3" name="Picture 2">
            <a:extLst>
              <a:ext uri="{FF2B5EF4-FFF2-40B4-BE49-F238E27FC236}">
                <a16:creationId xmlns:a16="http://schemas.microsoft.com/office/drawing/2014/main" id="{FC21E269-D3E6-98C5-54ED-EB7DE4714F9E}"/>
              </a:ext>
            </a:extLst>
          </p:cNvPr>
          <p:cNvPicPr>
            <a:picLocks noChangeAspect="1"/>
          </p:cNvPicPr>
          <p:nvPr/>
        </p:nvPicPr>
        <p:blipFill>
          <a:blip r:embed="rId3"/>
          <a:stretch>
            <a:fillRect/>
          </a:stretch>
        </p:blipFill>
        <p:spPr>
          <a:xfrm>
            <a:off x="2540962" y="1781026"/>
            <a:ext cx="7110076" cy="4000846"/>
          </a:xfrm>
          <a:prstGeom prst="rect">
            <a:avLst/>
          </a:prstGeom>
        </p:spPr>
      </p:pic>
    </p:spTree>
    <p:extLst>
      <p:ext uri="{BB962C8B-B14F-4D97-AF65-F5344CB8AC3E}">
        <p14:creationId xmlns:p14="http://schemas.microsoft.com/office/powerpoint/2010/main" val="374880602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B2085D8-DC56-8EE4-1965-B8BAAD1DC55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70A55FD-65AC-8E2C-95B8-B899BDCE802F}"/>
              </a:ext>
            </a:extLst>
          </p:cNvPr>
          <p:cNvSpPr>
            <a:spLocks noGrp="1"/>
          </p:cNvSpPr>
          <p:nvPr>
            <p:ph type="title"/>
          </p:nvPr>
        </p:nvSpPr>
        <p:spPr/>
        <p:txBody>
          <a:bodyPr/>
          <a:lstStyle/>
          <a:p>
            <a:r>
              <a:rPr lang="en-GB" dirty="0">
                <a:solidFill>
                  <a:srgbClr val="00B0F0"/>
                </a:solidFill>
                <a:latin typeface="Arial Nova" panose="020B0504020202020204" pitchFamily="34" charset="0"/>
                <a:ea typeface="Calibri" panose="020F0502020204030204" pitchFamily="34" charset="0"/>
                <a:cs typeface="Times New Roman" panose="02020603050405020304" pitchFamily="18" charset="0"/>
              </a:rPr>
              <a:t>Same true for capital spending</a:t>
            </a:r>
            <a:endParaRPr lang="en-GB" dirty="0">
              <a:solidFill>
                <a:srgbClr val="00B0F0"/>
              </a:solidFill>
              <a:latin typeface="Arial Nova" panose="020B0504020202020204" pitchFamily="34" charset="0"/>
            </a:endParaRPr>
          </a:p>
        </p:txBody>
      </p:sp>
      <p:pic>
        <p:nvPicPr>
          <p:cNvPr id="4" name="Picture 3">
            <a:extLst>
              <a:ext uri="{FF2B5EF4-FFF2-40B4-BE49-F238E27FC236}">
                <a16:creationId xmlns:a16="http://schemas.microsoft.com/office/drawing/2014/main" id="{20535B9B-36C2-5102-988F-AFAC2127CFC6}"/>
              </a:ext>
            </a:extLst>
          </p:cNvPr>
          <p:cNvPicPr>
            <a:picLocks noChangeAspect="1"/>
          </p:cNvPicPr>
          <p:nvPr/>
        </p:nvPicPr>
        <p:blipFill>
          <a:blip r:embed="rId2"/>
          <a:stretch>
            <a:fillRect/>
          </a:stretch>
        </p:blipFill>
        <p:spPr>
          <a:xfrm>
            <a:off x="9912626" y="115150"/>
            <a:ext cx="2130322" cy="614387"/>
          </a:xfrm>
          <a:prstGeom prst="rect">
            <a:avLst/>
          </a:prstGeom>
        </p:spPr>
      </p:pic>
      <p:pic>
        <p:nvPicPr>
          <p:cNvPr id="5" name="Picture 4">
            <a:extLst>
              <a:ext uri="{FF2B5EF4-FFF2-40B4-BE49-F238E27FC236}">
                <a16:creationId xmlns:a16="http://schemas.microsoft.com/office/drawing/2014/main" id="{C92A7BEF-FE12-385E-6CB6-E01EF24CBCF7}"/>
              </a:ext>
            </a:extLst>
          </p:cNvPr>
          <p:cNvPicPr>
            <a:picLocks noChangeAspect="1"/>
          </p:cNvPicPr>
          <p:nvPr/>
        </p:nvPicPr>
        <p:blipFill>
          <a:blip r:embed="rId3"/>
          <a:stretch>
            <a:fillRect/>
          </a:stretch>
        </p:blipFill>
        <p:spPr>
          <a:xfrm>
            <a:off x="2251233" y="2342435"/>
            <a:ext cx="7689533" cy="2173129"/>
          </a:xfrm>
          <a:prstGeom prst="rect">
            <a:avLst/>
          </a:prstGeom>
        </p:spPr>
      </p:pic>
    </p:spTree>
    <p:extLst>
      <p:ext uri="{BB962C8B-B14F-4D97-AF65-F5344CB8AC3E}">
        <p14:creationId xmlns:p14="http://schemas.microsoft.com/office/powerpoint/2010/main" val="370152164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BEA8B96-8EAB-4264-E2D0-608C0E5B03D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E8B88DA-E600-CD54-01A8-F0069827F443}"/>
              </a:ext>
            </a:extLst>
          </p:cNvPr>
          <p:cNvSpPr>
            <a:spLocks noGrp="1"/>
          </p:cNvSpPr>
          <p:nvPr>
            <p:ph type="title"/>
          </p:nvPr>
        </p:nvSpPr>
        <p:spPr/>
        <p:txBody>
          <a:bodyPr/>
          <a:lstStyle/>
          <a:p>
            <a:r>
              <a:rPr lang="en-GB" dirty="0">
                <a:solidFill>
                  <a:srgbClr val="00B0F0"/>
                </a:solidFill>
                <a:latin typeface="Arial Nova" panose="020B0504020202020204" pitchFamily="34" charset="0"/>
              </a:rPr>
              <a:t>Next steps</a:t>
            </a:r>
          </a:p>
        </p:txBody>
      </p:sp>
      <p:sp>
        <p:nvSpPr>
          <p:cNvPr id="3" name="Content Placeholder 2">
            <a:extLst>
              <a:ext uri="{FF2B5EF4-FFF2-40B4-BE49-F238E27FC236}">
                <a16:creationId xmlns:a16="http://schemas.microsoft.com/office/drawing/2014/main" id="{43126241-D878-8F78-61E6-2C7583D8C147}"/>
              </a:ext>
            </a:extLst>
          </p:cNvPr>
          <p:cNvSpPr>
            <a:spLocks noGrp="1"/>
          </p:cNvSpPr>
          <p:nvPr>
            <p:ph idx="1"/>
          </p:nvPr>
        </p:nvSpPr>
        <p:spPr>
          <a:xfrm>
            <a:off x="838200" y="1588655"/>
            <a:ext cx="11204748" cy="4830618"/>
          </a:xfrm>
        </p:spPr>
        <p:txBody>
          <a:bodyPr vert="horz" lIns="91440" tIns="45720" rIns="91440" bIns="45720" rtlCol="0" anchor="t">
            <a:noAutofit/>
          </a:bodyPr>
          <a:lstStyle/>
          <a:p>
            <a:pPr>
              <a:buClr>
                <a:srgbClr val="00B0F0"/>
              </a:buClr>
            </a:pPr>
            <a:r>
              <a:rPr lang="en-GB" dirty="0"/>
              <a:t>Finance Minister will need to produce revised proposal after consultation</a:t>
            </a:r>
          </a:p>
          <a:p>
            <a:pPr>
              <a:buClr>
                <a:srgbClr val="00B0F0"/>
              </a:buClr>
            </a:pPr>
            <a:endParaRPr lang="en-GB" dirty="0"/>
          </a:p>
          <a:p>
            <a:pPr>
              <a:buClr>
                <a:srgbClr val="00B0F0"/>
              </a:buClr>
            </a:pPr>
            <a:r>
              <a:rPr lang="en-GB" dirty="0"/>
              <a:t>Timetable currently allows for the process to conclude by end March.</a:t>
            </a:r>
          </a:p>
          <a:p>
            <a:pPr>
              <a:buClr>
                <a:srgbClr val="00B0F0"/>
              </a:buClr>
            </a:pPr>
            <a:endParaRPr lang="en-GB" dirty="0"/>
          </a:p>
          <a:p>
            <a:pPr>
              <a:buClr>
                <a:srgbClr val="00B0F0"/>
              </a:buClr>
            </a:pPr>
            <a:r>
              <a:rPr lang="en-GB" dirty="0"/>
              <a:t>But will the Executive be able to agree one with election looming? The proposed Budget is already pretty neutral politically/departmentally </a:t>
            </a:r>
          </a:p>
          <a:p>
            <a:pPr>
              <a:buClr>
                <a:srgbClr val="00B0F0"/>
              </a:buClr>
            </a:pPr>
            <a:endParaRPr lang="en-GB" dirty="0"/>
          </a:p>
          <a:p>
            <a:pPr>
              <a:buClr>
                <a:srgbClr val="00B0F0"/>
              </a:buClr>
            </a:pPr>
            <a:r>
              <a:rPr lang="en-GB" dirty="0"/>
              <a:t>As usual, Vote on Account allows departments to continue spending</a:t>
            </a:r>
          </a:p>
          <a:p>
            <a:pPr>
              <a:buClr>
                <a:srgbClr val="00B0F0"/>
              </a:buClr>
            </a:pPr>
            <a:endParaRPr lang="en-GB" dirty="0"/>
          </a:p>
          <a:p>
            <a:pPr>
              <a:buClr>
                <a:srgbClr val="00B0F0"/>
              </a:buClr>
            </a:pPr>
            <a:r>
              <a:rPr lang="en-GB" dirty="0"/>
              <a:t>Relatively weak link to PfG remains and no ISNI yet published</a:t>
            </a:r>
          </a:p>
          <a:p>
            <a:pPr>
              <a:buClr>
                <a:srgbClr val="00B0F0"/>
              </a:buClr>
            </a:pPr>
            <a:endParaRPr lang="en-GB" dirty="0"/>
          </a:p>
          <a:p>
            <a:pPr>
              <a:buClr>
                <a:srgbClr val="00B0F0"/>
              </a:buClr>
            </a:pPr>
            <a:endParaRPr lang="en-GB" dirty="0"/>
          </a:p>
          <a:p>
            <a:pPr>
              <a:buClr>
                <a:srgbClr val="00B0F0"/>
              </a:buClr>
            </a:pPr>
            <a:endParaRPr lang="en-GB" dirty="0"/>
          </a:p>
          <a:p>
            <a:pPr>
              <a:buClr>
                <a:srgbClr val="00B0F0"/>
              </a:buClr>
            </a:pPr>
            <a:endParaRPr lang="en-GB" dirty="0"/>
          </a:p>
          <a:p>
            <a:pPr>
              <a:buClr>
                <a:srgbClr val="00B0F0"/>
              </a:buClr>
            </a:pPr>
            <a:endParaRPr lang="en-GB" dirty="0"/>
          </a:p>
          <a:p>
            <a:pPr>
              <a:buClr>
                <a:srgbClr val="00B0F0"/>
              </a:buClr>
            </a:pPr>
            <a:endParaRPr lang="en-GB" dirty="0"/>
          </a:p>
        </p:txBody>
      </p:sp>
      <p:pic>
        <p:nvPicPr>
          <p:cNvPr id="4" name="Picture 3">
            <a:extLst>
              <a:ext uri="{FF2B5EF4-FFF2-40B4-BE49-F238E27FC236}">
                <a16:creationId xmlns:a16="http://schemas.microsoft.com/office/drawing/2014/main" id="{70077F54-5427-4D46-353B-F7C9E182896A}"/>
              </a:ext>
            </a:extLst>
          </p:cNvPr>
          <p:cNvPicPr>
            <a:picLocks noChangeAspect="1"/>
          </p:cNvPicPr>
          <p:nvPr/>
        </p:nvPicPr>
        <p:blipFill>
          <a:blip r:embed="rId2"/>
          <a:stretch>
            <a:fillRect/>
          </a:stretch>
        </p:blipFill>
        <p:spPr>
          <a:xfrm>
            <a:off x="9912626" y="115150"/>
            <a:ext cx="2130322" cy="614387"/>
          </a:xfrm>
          <a:prstGeom prst="rect">
            <a:avLst/>
          </a:prstGeom>
        </p:spPr>
      </p:pic>
    </p:spTree>
    <p:extLst>
      <p:ext uri="{BB962C8B-B14F-4D97-AF65-F5344CB8AC3E}">
        <p14:creationId xmlns:p14="http://schemas.microsoft.com/office/powerpoint/2010/main" val="60388833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51443BC-5F6B-A1B3-70F4-A8D044C7F7E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A6E6359-7188-24E6-9C6D-5559C4ACB292}"/>
              </a:ext>
            </a:extLst>
          </p:cNvPr>
          <p:cNvSpPr>
            <a:spLocks noGrp="1"/>
          </p:cNvSpPr>
          <p:nvPr>
            <p:ph type="title"/>
          </p:nvPr>
        </p:nvSpPr>
        <p:spPr/>
        <p:txBody>
          <a:bodyPr/>
          <a:lstStyle/>
          <a:p>
            <a:r>
              <a:rPr lang="en-GB" dirty="0">
                <a:solidFill>
                  <a:srgbClr val="00B0F0"/>
                </a:solidFill>
                <a:latin typeface="Arial Nova" panose="020B0504020202020204" pitchFamily="34" charset="0"/>
              </a:rPr>
              <a:t>Summary and reflections I</a:t>
            </a:r>
          </a:p>
        </p:txBody>
      </p:sp>
      <p:sp>
        <p:nvSpPr>
          <p:cNvPr id="3" name="Content Placeholder 2">
            <a:extLst>
              <a:ext uri="{FF2B5EF4-FFF2-40B4-BE49-F238E27FC236}">
                <a16:creationId xmlns:a16="http://schemas.microsoft.com/office/drawing/2014/main" id="{9D919CD2-B50E-3A1B-B403-516CFBEDCD63}"/>
              </a:ext>
            </a:extLst>
          </p:cNvPr>
          <p:cNvSpPr>
            <a:spLocks noGrp="1"/>
          </p:cNvSpPr>
          <p:nvPr>
            <p:ph idx="1"/>
          </p:nvPr>
        </p:nvSpPr>
        <p:spPr>
          <a:xfrm>
            <a:off x="838200" y="1540529"/>
            <a:ext cx="11204748" cy="4830618"/>
          </a:xfrm>
        </p:spPr>
        <p:txBody>
          <a:bodyPr vert="horz" lIns="91440" tIns="45720" rIns="91440" bIns="45720" rtlCol="0" anchor="t">
            <a:noAutofit/>
          </a:bodyPr>
          <a:lstStyle/>
          <a:p>
            <a:pPr>
              <a:buClr>
                <a:srgbClr val="00B0F0"/>
              </a:buClr>
            </a:pPr>
            <a:r>
              <a:rPr lang="en-GB" sz="2400" dirty="0"/>
              <a:t>Treasury loan covers 90% of this year’s projected resource overspend, bringing budget closer to balance for 2025-26</a:t>
            </a:r>
          </a:p>
          <a:p>
            <a:pPr>
              <a:buClr>
                <a:srgbClr val="00B0F0"/>
              </a:buClr>
            </a:pPr>
            <a:endParaRPr lang="en-GB" sz="2400" dirty="0"/>
          </a:p>
          <a:p>
            <a:pPr>
              <a:buClr>
                <a:srgbClr val="00B0F0"/>
              </a:buClr>
            </a:pPr>
            <a:r>
              <a:rPr lang="en-GB" sz="2400" dirty="0"/>
              <a:t>The Finance Minister’s proposed Budget for the next three years balanced </a:t>
            </a:r>
            <a:r>
              <a:rPr lang="en-GB" sz="2400" i="1" dirty="0"/>
              <a:t>ex ante</a:t>
            </a:r>
            <a:r>
              <a:rPr lang="en-GB" sz="2400" dirty="0"/>
              <a:t>, but savings needed now for overspend recovery: now that position is effectively imbalance</a:t>
            </a:r>
          </a:p>
          <a:p>
            <a:pPr>
              <a:buClr>
                <a:srgbClr val="00B0F0"/>
              </a:buClr>
            </a:pPr>
            <a:endParaRPr lang="en-GB" sz="2400" dirty="0"/>
          </a:p>
          <a:p>
            <a:pPr>
              <a:buClr>
                <a:srgbClr val="00B0F0"/>
              </a:buClr>
            </a:pPr>
            <a:r>
              <a:rPr lang="en-GB" sz="2400" dirty="0"/>
              <a:t>Funding was reasonably flat in real terms but overspend and repayment means real spending falls next year, especially in Health and Education</a:t>
            </a:r>
          </a:p>
          <a:p>
            <a:pPr>
              <a:buClr>
                <a:srgbClr val="00B0F0"/>
              </a:buClr>
            </a:pPr>
            <a:endParaRPr lang="en-GB" sz="2400" dirty="0"/>
          </a:p>
          <a:p>
            <a:pPr>
              <a:buClr>
                <a:srgbClr val="00B0F0"/>
              </a:buClr>
            </a:pPr>
            <a:r>
              <a:rPr lang="en-GB" sz="2400" dirty="0"/>
              <a:t>Balancing the Budget in 26-27 also complicated by earlier Executive commitments involving spending that year (mostly pay again) raising questions of credibility</a:t>
            </a:r>
          </a:p>
          <a:p>
            <a:pPr>
              <a:buClr>
                <a:srgbClr val="00B0F0"/>
              </a:buClr>
            </a:pPr>
            <a:endParaRPr lang="en-GB" dirty="0"/>
          </a:p>
          <a:p>
            <a:pPr>
              <a:buClr>
                <a:srgbClr val="00B0F0"/>
              </a:buClr>
            </a:pPr>
            <a:endParaRPr lang="en-GB" dirty="0"/>
          </a:p>
        </p:txBody>
      </p:sp>
      <p:pic>
        <p:nvPicPr>
          <p:cNvPr id="4" name="Picture 3">
            <a:extLst>
              <a:ext uri="{FF2B5EF4-FFF2-40B4-BE49-F238E27FC236}">
                <a16:creationId xmlns:a16="http://schemas.microsoft.com/office/drawing/2014/main" id="{48E697E9-B9ED-F2A2-B014-2C4CE3B3099F}"/>
              </a:ext>
            </a:extLst>
          </p:cNvPr>
          <p:cNvPicPr>
            <a:picLocks noChangeAspect="1"/>
          </p:cNvPicPr>
          <p:nvPr/>
        </p:nvPicPr>
        <p:blipFill>
          <a:blip r:embed="rId2"/>
          <a:stretch>
            <a:fillRect/>
          </a:stretch>
        </p:blipFill>
        <p:spPr>
          <a:xfrm>
            <a:off x="9912626" y="115150"/>
            <a:ext cx="2130322" cy="614387"/>
          </a:xfrm>
          <a:prstGeom prst="rect">
            <a:avLst/>
          </a:prstGeom>
        </p:spPr>
      </p:pic>
    </p:spTree>
    <p:extLst>
      <p:ext uri="{BB962C8B-B14F-4D97-AF65-F5344CB8AC3E}">
        <p14:creationId xmlns:p14="http://schemas.microsoft.com/office/powerpoint/2010/main" val="426720248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4D147AF-D99F-F75E-1E37-622D92CF448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36E2A96-5947-2D5D-3A64-F20ACF752C4A}"/>
              </a:ext>
            </a:extLst>
          </p:cNvPr>
          <p:cNvSpPr>
            <a:spLocks noGrp="1"/>
          </p:cNvSpPr>
          <p:nvPr>
            <p:ph type="title"/>
          </p:nvPr>
        </p:nvSpPr>
        <p:spPr/>
        <p:txBody>
          <a:bodyPr/>
          <a:lstStyle/>
          <a:p>
            <a:r>
              <a:rPr lang="en-GB" dirty="0">
                <a:solidFill>
                  <a:srgbClr val="00B0F0"/>
                </a:solidFill>
                <a:latin typeface="Arial Nova" panose="020B0504020202020204" pitchFamily="34" charset="0"/>
              </a:rPr>
              <a:t>Summary and reflections II</a:t>
            </a:r>
          </a:p>
        </p:txBody>
      </p:sp>
      <p:sp>
        <p:nvSpPr>
          <p:cNvPr id="3" name="Content Placeholder 2">
            <a:extLst>
              <a:ext uri="{FF2B5EF4-FFF2-40B4-BE49-F238E27FC236}">
                <a16:creationId xmlns:a16="http://schemas.microsoft.com/office/drawing/2014/main" id="{E8C76464-D626-EB3B-5BC2-D60F074EB563}"/>
              </a:ext>
            </a:extLst>
          </p:cNvPr>
          <p:cNvSpPr>
            <a:spLocks noGrp="1"/>
          </p:cNvSpPr>
          <p:nvPr>
            <p:ph idx="1"/>
          </p:nvPr>
        </p:nvSpPr>
        <p:spPr>
          <a:xfrm>
            <a:off x="838200" y="1311929"/>
            <a:ext cx="10719816" cy="4830618"/>
          </a:xfrm>
        </p:spPr>
        <p:txBody>
          <a:bodyPr vert="horz" lIns="91440" tIns="45720" rIns="91440" bIns="45720" rtlCol="0" anchor="t">
            <a:noAutofit/>
          </a:bodyPr>
          <a:lstStyle/>
          <a:p>
            <a:pPr>
              <a:buClr>
                <a:srgbClr val="00B0F0"/>
              </a:buClr>
            </a:pPr>
            <a:r>
              <a:rPr lang="en-GB" sz="2400" dirty="0"/>
              <a:t>Extended Treasury loan terms relieve spending pressure next year with few strings</a:t>
            </a:r>
          </a:p>
          <a:p>
            <a:pPr>
              <a:buClr>
                <a:srgbClr val="00B0F0"/>
              </a:buClr>
            </a:pPr>
            <a:endParaRPr lang="en-GB" sz="2400" dirty="0"/>
          </a:p>
          <a:p>
            <a:pPr>
              <a:buClr>
                <a:srgbClr val="00B0F0"/>
              </a:buClr>
            </a:pPr>
            <a:r>
              <a:rPr lang="en-GB" sz="2400" dirty="0"/>
              <a:t>But does this normalise “serious financial management” and leave parties anticipating more help if needed – especially with election looming?</a:t>
            </a:r>
          </a:p>
          <a:p>
            <a:pPr>
              <a:buClr>
                <a:srgbClr val="00B0F0"/>
              </a:buClr>
            </a:pPr>
            <a:endParaRPr lang="en-GB" sz="2400" dirty="0"/>
          </a:p>
          <a:p>
            <a:pPr>
              <a:buClr>
                <a:srgbClr val="00B0F0"/>
              </a:buClr>
            </a:pPr>
            <a:r>
              <a:rPr lang="en-GB" sz="2400" dirty="0"/>
              <a:t>Recent </a:t>
            </a:r>
            <a:r>
              <a:rPr lang="en-GB" sz="2400" i="1" dirty="0"/>
              <a:t>de facto </a:t>
            </a:r>
            <a:r>
              <a:rPr lang="en-GB" sz="2400" dirty="0"/>
              <a:t>bailouts may have eased pressure on Executive to consider pay parity, levels of relative public sector employment and potential revenue raising </a:t>
            </a:r>
          </a:p>
          <a:p>
            <a:pPr>
              <a:buClr>
                <a:srgbClr val="00B0F0"/>
              </a:buClr>
            </a:pPr>
            <a:endParaRPr lang="en-GB" sz="2400" dirty="0"/>
          </a:p>
          <a:p>
            <a:pPr>
              <a:buClr>
                <a:srgbClr val="00B0F0"/>
              </a:buClr>
            </a:pPr>
            <a:r>
              <a:rPr lang="en-GB" sz="2400" dirty="0"/>
              <a:t>Treasury may see open book review as chance to identify savings; Executive may see it is an opportunity to re-open needs discussion and claim underfunding</a:t>
            </a:r>
          </a:p>
          <a:p>
            <a:pPr>
              <a:buClr>
                <a:srgbClr val="00B0F0"/>
              </a:buClr>
            </a:pPr>
            <a:endParaRPr lang="en-GB" sz="2400" dirty="0"/>
          </a:p>
          <a:p>
            <a:pPr>
              <a:buClr>
                <a:srgbClr val="00B0F0"/>
              </a:buClr>
            </a:pPr>
            <a:r>
              <a:rPr lang="en-GB" sz="2400" dirty="0"/>
              <a:t>Hard to be confident in agreement and delivery of robust three-year Budget </a:t>
            </a:r>
          </a:p>
          <a:p>
            <a:pPr>
              <a:buClr>
                <a:srgbClr val="00B0F0"/>
              </a:buClr>
            </a:pPr>
            <a:endParaRPr lang="en-GB" dirty="0"/>
          </a:p>
        </p:txBody>
      </p:sp>
      <p:pic>
        <p:nvPicPr>
          <p:cNvPr id="4" name="Picture 3">
            <a:extLst>
              <a:ext uri="{FF2B5EF4-FFF2-40B4-BE49-F238E27FC236}">
                <a16:creationId xmlns:a16="http://schemas.microsoft.com/office/drawing/2014/main" id="{8ED388A8-0BA9-D583-BB91-3EC047C26BAB}"/>
              </a:ext>
            </a:extLst>
          </p:cNvPr>
          <p:cNvPicPr>
            <a:picLocks noChangeAspect="1"/>
          </p:cNvPicPr>
          <p:nvPr/>
        </p:nvPicPr>
        <p:blipFill>
          <a:blip r:embed="rId2"/>
          <a:stretch>
            <a:fillRect/>
          </a:stretch>
        </p:blipFill>
        <p:spPr>
          <a:xfrm>
            <a:off x="9912626" y="115150"/>
            <a:ext cx="2130322" cy="614387"/>
          </a:xfrm>
          <a:prstGeom prst="rect">
            <a:avLst/>
          </a:prstGeom>
        </p:spPr>
      </p:pic>
    </p:spTree>
    <p:extLst>
      <p:ext uri="{BB962C8B-B14F-4D97-AF65-F5344CB8AC3E}">
        <p14:creationId xmlns:p14="http://schemas.microsoft.com/office/powerpoint/2010/main" val="126914005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0463C1-B73D-44B8-BBF4-2CF5311D0FD5}"/>
              </a:ext>
            </a:extLst>
          </p:cNvPr>
          <p:cNvSpPr>
            <a:spLocks noGrp="1"/>
          </p:cNvSpPr>
          <p:nvPr>
            <p:ph type="title"/>
          </p:nvPr>
        </p:nvSpPr>
        <p:spPr/>
        <p:txBody>
          <a:bodyPr/>
          <a:lstStyle/>
          <a:p>
            <a:r>
              <a:rPr lang="en-GB" dirty="0">
                <a:solidFill>
                  <a:srgbClr val="00B0F0"/>
                </a:solidFill>
                <a:latin typeface="Arial Nova" panose="020B0504020202020204" pitchFamily="34" charset="0"/>
              </a:rPr>
              <a:t>Outline</a:t>
            </a:r>
          </a:p>
        </p:txBody>
      </p:sp>
      <p:sp>
        <p:nvSpPr>
          <p:cNvPr id="3" name="Content Placeholder 2">
            <a:extLst>
              <a:ext uri="{FF2B5EF4-FFF2-40B4-BE49-F238E27FC236}">
                <a16:creationId xmlns:a16="http://schemas.microsoft.com/office/drawing/2014/main" id="{022AFCFC-54EA-492D-AAC9-102E65D53B46}"/>
              </a:ext>
            </a:extLst>
          </p:cNvPr>
          <p:cNvSpPr>
            <a:spLocks noGrp="1"/>
          </p:cNvSpPr>
          <p:nvPr>
            <p:ph idx="1"/>
          </p:nvPr>
        </p:nvSpPr>
        <p:spPr>
          <a:xfrm>
            <a:off x="838200" y="1825625"/>
            <a:ext cx="7925972" cy="4351338"/>
          </a:xfrm>
        </p:spPr>
        <p:txBody>
          <a:bodyPr vert="horz" lIns="91440" tIns="45720" rIns="91440" bIns="45720" rtlCol="0" anchor="t">
            <a:normAutofit/>
          </a:bodyPr>
          <a:lstStyle/>
          <a:p>
            <a:pPr>
              <a:buClr>
                <a:srgbClr val="00B0F0"/>
              </a:buClr>
            </a:pPr>
            <a:r>
              <a:rPr lang="en-GB" dirty="0"/>
              <a:t>The scope of the NI Budget</a:t>
            </a:r>
          </a:p>
          <a:p>
            <a:pPr>
              <a:buClr>
                <a:srgbClr val="00B0F0"/>
              </a:buClr>
            </a:pPr>
            <a:r>
              <a:rPr lang="en-GB" dirty="0"/>
              <a:t>Recent developments</a:t>
            </a:r>
          </a:p>
          <a:p>
            <a:pPr>
              <a:buClr>
                <a:srgbClr val="00B0F0"/>
              </a:buClr>
            </a:pPr>
            <a:r>
              <a:rPr lang="en-GB" dirty="0"/>
              <a:t>Overspending and pay pressures</a:t>
            </a:r>
          </a:p>
          <a:p>
            <a:pPr>
              <a:buClr>
                <a:srgbClr val="00B0F0"/>
              </a:buClr>
            </a:pPr>
            <a:r>
              <a:rPr lang="en-GB" dirty="0"/>
              <a:t>The funding outlook: block grant and rates flat</a:t>
            </a:r>
          </a:p>
          <a:p>
            <a:pPr>
              <a:buClr>
                <a:srgbClr val="00B0F0"/>
              </a:buClr>
            </a:pPr>
            <a:r>
              <a:rPr lang="en-GB" dirty="0"/>
              <a:t>Budget allocations and bids</a:t>
            </a:r>
          </a:p>
          <a:p>
            <a:pPr>
              <a:buClr>
                <a:srgbClr val="00B0F0"/>
              </a:buClr>
            </a:pPr>
            <a:r>
              <a:rPr lang="en-GB" dirty="0"/>
              <a:t>Next steps in Budget process</a:t>
            </a:r>
          </a:p>
          <a:p>
            <a:pPr>
              <a:buClr>
                <a:srgbClr val="00B0F0"/>
              </a:buClr>
            </a:pPr>
            <a:r>
              <a:rPr lang="en-GB" dirty="0"/>
              <a:t>Summary and reflections: impact of bailouts on balance/sustainability</a:t>
            </a:r>
          </a:p>
          <a:p>
            <a:pPr>
              <a:buClr>
                <a:srgbClr val="00B0F0"/>
              </a:buClr>
            </a:pPr>
            <a:endParaRPr lang="en-GB" dirty="0"/>
          </a:p>
        </p:txBody>
      </p:sp>
      <p:pic>
        <p:nvPicPr>
          <p:cNvPr id="4" name="Picture 3">
            <a:extLst>
              <a:ext uri="{FF2B5EF4-FFF2-40B4-BE49-F238E27FC236}">
                <a16:creationId xmlns:a16="http://schemas.microsoft.com/office/drawing/2014/main" id="{F8147B18-A511-4DF2-BB1E-70E56B9ADF09}"/>
              </a:ext>
            </a:extLst>
          </p:cNvPr>
          <p:cNvPicPr>
            <a:picLocks noChangeAspect="1"/>
          </p:cNvPicPr>
          <p:nvPr/>
        </p:nvPicPr>
        <p:blipFill>
          <a:blip r:embed="rId2"/>
          <a:stretch>
            <a:fillRect/>
          </a:stretch>
        </p:blipFill>
        <p:spPr>
          <a:xfrm>
            <a:off x="9912626" y="115150"/>
            <a:ext cx="2130322" cy="614387"/>
          </a:xfrm>
          <a:prstGeom prst="rect">
            <a:avLst/>
          </a:prstGeom>
        </p:spPr>
      </p:pic>
    </p:spTree>
    <p:extLst>
      <p:ext uri="{BB962C8B-B14F-4D97-AF65-F5344CB8AC3E}">
        <p14:creationId xmlns:p14="http://schemas.microsoft.com/office/powerpoint/2010/main" val="316034241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0463C1-B73D-44B8-BBF4-2CF5311D0FD5}"/>
              </a:ext>
            </a:extLst>
          </p:cNvPr>
          <p:cNvSpPr>
            <a:spLocks noGrp="1"/>
          </p:cNvSpPr>
          <p:nvPr>
            <p:ph type="title"/>
          </p:nvPr>
        </p:nvSpPr>
        <p:spPr/>
        <p:txBody>
          <a:bodyPr/>
          <a:lstStyle/>
          <a:p>
            <a:r>
              <a:rPr lang="en-GB" dirty="0">
                <a:solidFill>
                  <a:srgbClr val="00B0F0"/>
                </a:solidFill>
                <a:latin typeface="Arial Nova" panose="020B0504020202020204" pitchFamily="34" charset="0"/>
              </a:rPr>
              <a:t>The scope of the Executive Budget</a:t>
            </a:r>
          </a:p>
        </p:txBody>
      </p:sp>
      <p:sp>
        <p:nvSpPr>
          <p:cNvPr id="3" name="Content Placeholder 2">
            <a:extLst>
              <a:ext uri="{FF2B5EF4-FFF2-40B4-BE49-F238E27FC236}">
                <a16:creationId xmlns:a16="http://schemas.microsoft.com/office/drawing/2014/main" id="{022AFCFC-54EA-492D-AAC9-102E65D53B46}"/>
              </a:ext>
            </a:extLst>
          </p:cNvPr>
          <p:cNvSpPr>
            <a:spLocks noGrp="1"/>
          </p:cNvSpPr>
          <p:nvPr>
            <p:ph idx="1"/>
          </p:nvPr>
        </p:nvSpPr>
        <p:spPr>
          <a:xfrm>
            <a:off x="838200" y="1690688"/>
            <a:ext cx="10515600" cy="5052161"/>
          </a:xfrm>
        </p:spPr>
        <p:txBody>
          <a:bodyPr vert="horz" lIns="91440" tIns="45720" rIns="91440" bIns="45720" rtlCol="0" anchor="t">
            <a:normAutofit fontScale="92500" lnSpcReduction="20000"/>
          </a:bodyPr>
          <a:lstStyle/>
          <a:p>
            <a:pPr>
              <a:buClr>
                <a:srgbClr val="00B0F0"/>
              </a:buClr>
            </a:pPr>
            <a:r>
              <a:rPr lang="en-GB" sz="3000" dirty="0"/>
              <a:t>Day-to-day </a:t>
            </a:r>
            <a:r>
              <a:rPr lang="en-GB" sz="3000" b="1" dirty="0"/>
              <a:t>resource</a:t>
            </a:r>
            <a:r>
              <a:rPr lang="en-GB" sz="3000" dirty="0"/>
              <a:t> spending (c £16.5bn in 2026-27)</a:t>
            </a:r>
          </a:p>
          <a:p>
            <a:pPr lvl="1">
              <a:buClr>
                <a:srgbClr val="00B0F0"/>
              </a:buClr>
              <a:buFont typeface="Courier New" panose="02070309020205020404" pitchFamily="49" charset="0"/>
              <a:buChar char="o"/>
            </a:pPr>
            <a:r>
              <a:rPr lang="en-GB" sz="2600" dirty="0"/>
              <a:t>Covers public services, administration and debt interest</a:t>
            </a:r>
          </a:p>
          <a:p>
            <a:pPr lvl="1">
              <a:buClr>
                <a:srgbClr val="00B0F0"/>
              </a:buClr>
              <a:buFont typeface="Courier New" panose="02070309020205020404" pitchFamily="49" charset="0"/>
              <a:buChar char="o"/>
            </a:pPr>
            <a:r>
              <a:rPr lang="en-GB" sz="2600" dirty="0"/>
              <a:t>Financed from Block Grant, Rates and (less visibly) fees and charges and EU </a:t>
            </a:r>
          </a:p>
          <a:p>
            <a:pPr>
              <a:buClr>
                <a:srgbClr val="00B0F0"/>
              </a:buClr>
            </a:pPr>
            <a:endParaRPr lang="en-GB" b="1" dirty="0"/>
          </a:p>
          <a:p>
            <a:pPr>
              <a:buClr>
                <a:srgbClr val="00B0F0"/>
              </a:buClr>
            </a:pPr>
            <a:r>
              <a:rPr lang="en-GB" sz="3000" b="1" dirty="0"/>
              <a:t>Conventional capital </a:t>
            </a:r>
            <a:r>
              <a:rPr lang="en-GB" sz="3000" dirty="0"/>
              <a:t>spending (c.£2.3bn in 2026-27)</a:t>
            </a:r>
          </a:p>
          <a:p>
            <a:pPr lvl="1">
              <a:buClr>
                <a:srgbClr val="00B0F0"/>
              </a:buClr>
              <a:buFont typeface="Courier New" panose="02070309020205020404" pitchFamily="49" charset="0"/>
              <a:buChar char="o"/>
            </a:pPr>
            <a:r>
              <a:rPr lang="en-GB" sz="2600" dirty="0"/>
              <a:t>Covers infrastructure, building, plant and machinery</a:t>
            </a:r>
          </a:p>
          <a:p>
            <a:pPr lvl="1">
              <a:buClr>
                <a:srgbClr val="00B0F0"/>
              </a:buClr>
              <a:buFont typeface="Courier New" panose="02070309020205020404" pitchFamily="49" charset="0"/>
              <a:buChar char="o"/>
            </a:pPr>
            <a:r>
              <a:rPr lang="en-GB" sz="2600" dirty="0"/>
              <a:t>Financed from Block Grant, borrowing and Irish Government A5 contribution</a:t>
            </a:r>
          </a:p>
          <a:p>
            <a:pPr>
              <a:buClr>
                <a:srgbClr val="00B0F0"/>
              </a:buClr>
            </a:pPr>
            <a:endParaRPr lang="en-GB" dirty="0"/>
          </a:p>
          <a:p>
            <a:pPr>
              <a:buClr>
                <a:srgbClr val="00B0F0"/>
              </a:buClr>
            </a:pPr>
            <a:r>
              <a:rPr lang="en-GB" sz="3000" b="1" dirty="0"/>
              <a:t>Financial Transactions Capital </a:t>
            </a:r>
            <a:r>
              <a:rPr lang="en-GB" sz="3000" dirty="0"/>
              <a:t>spending (c. £60m)</a:t>
            </a:r>
          </a:p>
          <a:p>
            <a:pPr lvl="1">
              <a:buClr>
                <a:srgbClr val="00B0F0"/>
              </a:buClr>
              <a:buFont typeface="Courier New" panose="02070309020205020404" pitchFamily="49" charset="0"/>
              <a:buChar char="o"/>
            </a:pPr>
            <a:r>
              <a:rPr lang="en-GB" sz="2600" dirty="0"/>
              <a:t>Confined to loans to or equity stakes in private sector entities</a:t>
            </a:r>
          </a:p>
          <a:p>
            <a:pPr lvl="1">
              <a:buClr>
                <a:srgbClr val="00B0F0"/>
              </a:buClr>
              <a:buFont typeface="Courier New" panose="02070309020205020404" pitchFamily="49" charset="0"/>
              <a:buChar char="o"/>
            </a:pPr>
            <a:r>
              <a:rPr lang="en-GB" sz="2600" dirty="0"/>
              <a:t>Financed from Block Grant</a:t>
            </a:r>
          </a:p>
          <a:p>
            <a:pPr lvl="1">
              <a:buClr>
                <a:srgbClr val="00B0F0"/>
              </a:buClr>
            </a:pPr>
            <a:endParaRPr lang="en-GB" sz="2600" dirty="0"/>
          </a:p>
          <a:p>
            <a:pPr>
              <a:buClr>
                <a:srgbClr val="00B0F0"/>
              </a:buClr>
            </a:pPr>
            <a:r>
              <a:rPr lang="en-GB" sz="3200" dirty="0"/>
              <a:t>The Budget for each category must </a:t>
            </a:r>
            <a:r>
              <a:rPr lang="en-GB" sz="3200" b="1" dirty="0"/>
              <a:t>‘balance’</a:t>
            </a:r>
          </a:p>
        </p:txBody>
      </p:sp>
      <p:pic>
        <p:nvPicPr>
          <p:cNvPr id="4" name="Picture 3">
            <a:extLst>
              <a:ext uri="{FF2B5EF4-FFF2-40B4-BE49-F238E27FC236}">
                <a16:creationId xmlns:a16="http://schemas.microsoft.com/office/drawing/2014/main" id="{F8147B18-A511-4DF2-BB1E-70E56B9ADF09}"/>
              </a:ext>
            </a:extLst>
          </p:cNvPr>
          <p:cNvPicPr>
            <a:picLocks noChangeAspect="1"/>
          </p:cNvPicPr>
          <p:nvPr/>
        </p:nvPicPr>
        <p:blipFill>
          <a:blip r:embed="rId3"/>
          <a:stretch>
            <a:fillRect/>
          </a:stretch>
        </p:blipFill>
        <p:spPr>
          <a:xfrm>
            <a:off x="9912626" y="115150"/>
            <a:ext cx="2130322" cy="614387"/>
          </a:xfrm>
          <a:prstGeom prst="rect">
            <a:avLst/>
          </a:prstGeom>
        </p:spPr>
      </p:pic>
    </p:spTree>
    <p:extLst>
      <p:ext uri="{BB962C8B-B14F-4D97-AF65-F5344CB8AC3E}">
        <p14:creationId xmlns:p14="http://schemas.microsoft.com/office/powerpoint/2010/main" val="2990677962"/>
      </p:ext>
    </p:extLst>
  </p:cSld>
  <p:clrMapOvr>
    <a:masterClrMapping/>
  </p:clrMapOvr>
  <p:extLst>
    <p:ext uri="{6950BFC3-D8DA-4A85-94F7-54DA5524770B}">
      <p188:commentRel xmlns:p188="http://schemas.microsoft.com/office/powerpoint/2018/8/main" r:id="rId2"/>
    </p:ext>
  </p:extLs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F00E6DB-30DA-9CDC-F11A-674B3F974B1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91BB9BF-312C-A1CA-C880-C1F221849CB5}"/>
              </a:ext>
            </a:extLst>
          </p:cNvPr>
          <p:cNvSpPr>
            <a:spLocks noGrp="1"/>
          </p:cNvSpPr>
          <p:nvPr>
            <p:ph type="title"/>
          </p:nvPr>
        </p:nvSpPr>
        <p:spPr/>
        <p:txBody>
          <a:bodyPr/>
          <a:lstStyle/>
          <a:p>
            <a:r>
              <a:rPr lang="en-GB" dirty="0">
                <a:solidFill>
                  <a:srgbClr val="00B0F0"/>
                </a:solidFill>
                <a:latin typeface="Arial Nova" panose="020B0504020202020204" pitchFamily="34" charset="0"/>
              </a:rPr>
              <a:t>Recent developments</a:t>
            </a:r>
          </a:p>
        </p:txBody>
      </p:sp>
      <p:sp>
        <p:nvSpPr>
          <p:cNvPr id="3" name="Content Placeholder 2">
            <a:extLst>
              <a:ext uri="{FF2B5EF4-FFF2-40B4-BE49-F238E27FC236}">
                <a16:creationId xmlns:a16="http://schemas.microsoft.com/office/drawing/2014/main" id="{64F7757E-18D3-CF57-3138-944F8933EB40}"/>
              </a:ext>
            </a:extLst>
          </p:cNvPr>
          <p:cNvSpPr>
            <a:spLocks noGrp="1"/>
          </p:cNvSpPr>
          <p:nvPr>
            <p:ph idx="1"/>
          </p:nvPr>
        </p:nvSpPr>
        <p:spPr>
          <a:xfrm>
            <a:off x="838200" y="1478926"/>
            <a:ext cx="10963656" cy="5154195"/>
          </a:xfrm>
        </p:spPr>
        <p:txBody>
          <a:bodyPr vert="horz" lIns="91440" tIns="45720" rIns="91440" bIns="45720" rtlCol="0" anchor="t">
            <a:noAutofit/>
          </a:bodyPr>
          <a:lstStyle/>
          <a:p>
            <a:pPr>
              <a:lnSpc>
                <a:spcPct val="100000"/>
              </a:lnSpc>
              <a:spcBef>
                <a:spcPts val="600"/>
              </a:spcBef>
              <a:buClr>
                <a:srgbClr val="00B0F0"/>
              </a:buClr>
            </a:pPr>
            <a:r>
              <a:rPr lang="en-GB" sz="2400" dirty="0"/>
              <a:t>Multi-year UK Spending Review and Stormont is sitting – so conditions are in place for first multi-year Budget since 2011-12 to 2014-25  </a:t>
            </a:r>
          </a:p>
          <a:p>
            <a:pPr>
              <a:lnSpc>
                <a:spcPct val="100000"/>
              </a:lnSpc>
              <a:spcBef>
                <a:spcPts val="600"/>
              </a:spcBef>
              <a:buClr>
                <a:srgbClr val="00B0F0"/>
              </a:buClr>
            </a:pPr>
            <a:endParaRPr lang="en-GB" sz="2400" dirty="0"/>
          </a:p>
          <a:p>
            <a:pPr>
              <a:lnSpc>
                <a:spcPct val="100000"/>
              </a:lnSpc>
              <a:spcBef>
                <a:spcPts val="600"/>
              </a:spcBef>
              <a:buClr>
                <a:srgbClr val="00B0F0"/>
              </a:buClr>
            </a:pPr>
            <a:r>
              <a:rPr lang="en-GB" sz="2400" dirty="0"/>
              <a:t>But the Executive failed to agree one. So, the Finance Minister has published a broadly-neutral proposal for consultation – no major strategic/political reallocations. But the other parties inside and outside the Executive have already rejected it</a:t>
            </a:r>
          </a:p>
          <a:p>
            <a:pPr>
              <a:lnSpc>
                <a:spcPct val="100000"/>
              </a:lnSpc>
              <a:spcBef>
                <a:spcPts val="600"/>
              </a:spcBef>
              <a:buClr>
                <a:srgbClr val="00B0F0"/>
              </a:buClr>
            </a:pPr>
            <a:endParaRPr lang="en-GB" sz="2400" dirty="0"/>
          </a:p>
          <a:p>
            <a:pPr>
              <a:lnSpc>
                <a:spcPct val="100000"/>
              </a:lnSpc>
              <a:spcBef>
                <a:spcPts val="600"/>
              </a:spcBef>
              <a:buClr>
                <a:srgbClr val="00B0F0"/>
              </a:buClr>
            </a:pPr>
            <a:r>
              <a:rPr lang="en-GB" sz="2400" dirty="0"/>
              <a:t>Meanwhile NI Departments have been overspending their budgets again this year, largely because of pay pressures (tension between parity and affordability)</a:t>
            </a:r>
          </a:p>
          <a:p>
            <a:pPr>
              <a:lnSpc>
                <a:spcPct val="100000"/>
              </a:lnSpc>
              <a:spcBef>
                <a:spcPts val="600"/>
              </a:spcBef>
              <a:buClr>
                <a:srgbClr val="00B0F0"/>
              </a:buClr>
            </a:pPr>
            <a:endParaRPr lang="en-GB" sz="2400" dirty="0"/>
          </a:p>
          <a:p>
            <a:pPr>
              <a:lnSpc>
                <a:spcPct val="100000"/>
              </a:lnSpc>
              <a:spcBef>
                <a:spcPts val="600"/>
              </a:spcBef>
              <a:buClr>
                <a:srgbClr val="00B0F0"/>
              </a:buClr>
            </a:pPr>
            <a:r>
              <a:rPr lang="en-GB" sz="2400" dirty="0"/>
              <a:t>UK Treasury has a agreed a loan to cover most of this year’s overspend, repayable over three years rather than the usual one</a:t>
            </a:r>
          </a:p>
          <a:p>
            <a:pPr>
              <a:lnSpc>
                <a:spcPct val="100000"/>
              </a:lnSpc>
              <a:spcBef>
                <a:spcPts val="600"/>
              </a:spcBef>
              <a:buClr>
                <a:srgbClr val="00B0F0"/>
              </a:buClr>
            </a:pPr>
            <a:endParaRPr lang="en-GB" sz="1800" dirty="0"/>
          </a:p>
          <a:p>
            <a:pPr>
              <a:buClr>
                <a:srgbClr val="00B0F0"/>
              </a:buClr>
            </a:pPr>
            <a:endParaRPr lang="en-GB" sz="3200" dirty="0"/>
          </a:p>
          <a:p>
            <a:pPr>
              <a:buClr>
                <a:srgbClr val="00B0F0"/>
              </a:buClr>
            </a:pPr>
            <a:endParaRPr lang="en-GB" sz="3200" dirty="0"/>
          </a:p>
          <a:p>
            <a:pPr>
              <a:buClr>
                <a:srgbClr val="00B0F0"/>
              </a:buClr>
            </a:pPr>
            <a:endParaRPr lang="en-GB" sz="3200" dirty="0"/>
          </a:p>
          <a:p>
            <a:pPr>
              <a:buClr>
                <a:srgbClr val="00B0F0"/>
              </a:buClr>
            </a:pPr>
            <a:endParaRPr lang="en-GB" sz="3200" dirty="0"/>
          </a:p>
          <a:p>
            <a:pPr>
              <a:buClr>
                <a:srgbClr val="00B0F0"/>
              </a:buClr>
            </a:pPr>
            <a:endParaRPr lang="en-GB" sz="3200" dirty="0"/>
          </a:p>
          <a:p>
            <a:pPr>
              <a:buClr>
                <a:srgbClr val="00B0F0"/>
              </a:buClr>
            </a:pPr>
            <a:endParaRPr lang="en-GB" sz="3200" dirty="0"/>
          </a:p>
          <a:p>
            <a:pPr>
              <a:buClr>
                <a:srgbClr val="00B0F0"/>
              </a:buClr>
            </a:pPr>
            <a:endParaRPr lang="en-GB" sz="3200" dirty="0"/>
          </a:p>
          <a:p>
            <a:pPr>
              <a:buClr>
                <a:srgbClr val="00B0F0"/>
              </a:buClr>
            </a:pPr>
            <a:endParaRPr lang="en-GB" sz="3200" dirty="0"/>
          </a:p>
          <a:p>
            <a:pPr>
              <a:buClr>
                <a:srgbClr val="00B0F0"/>
              </a:buClr>
            </a:pPr>
            <a:endParaRPr lang="en-GB" sz="3200" dirty="0"/>
          </a:p>
          <a:p>
            <a:pPr marL="0" indent="0">
              <a:buClr>
                <a:srgbClr val="00B0F0"/>
              </a:buClr>
              <a:buNone/>
            </a:pPr>
            <a:endParaRPr lang="en-GB" sz="3200" dirty="0"/>
          </a:p>
          <a:p>
            <a:pPr>
              <a:buClr>
                <a:srgbClr val="00B0F0"/>
              </a:buClr>
            </a:pPr>
            <a:endParaRPr lang="en-GB" sz="3200" dirty="0"/>
          </a:p>
          <a:p>
            <a:pPr>
              <a:buClr>
                <a:srgbClr val="00B0F0"/>
              </a:buClr>
            </a:pPr>
            <a:endParaRPr lang="en-GB" sz="3200" dirty="0"/>
          </a:p>
        </p:txBody>
      </p:sp>
      <p:pic>
        <p:nvPicPr>
          <p:cNvPr id="4" name="Picture 3">
            <a:extLst>
              <a:ext uri="{FF2B5EF4-FFF2-40B4-BE49-F238E27FC236}">
                <a16:creationId xmlns:a16="http://schemas.microsoft.com/office/drawing/2014/main" id="{82AEF70B-A94A-5DD8-FAC2-4E2744AD79DE}"/>
              </a:ext>
            </a:extLst>
          </p:cNvPr>
          <p:cNvPicPr>
            <a:picLocks noChangeAspect="1"/>
          </p:cNvPicPr>
          <p:nvPr/>
        </p:nvPicPr>
        <p:blipFill>
          <a:blip r:embed="rId2"/>
          <a:stretch>
            <a:fillRect/>
          </a:stretch>
        </p:blipFill>
        <p:spPr>
          <a:xfrm>
            <a:off x="9912626" y="115150"/>
            <a:ext cx="2130322" cy="614387"/>
          </a:xfrm>
          <a:prstGeom prst="rect">
            <a:avLst/>
          </a:prstGeom>
        </p:spPr>
      </p:pic>
    </p:spTree>
    <p:extLst>
      <p:ext uri="{BB962C8B-B14F-4D97-AF65-F5344CB8AC3E}">
        <p14:creationId xmlns:p14="http://schemas.microsoft.com/office/powerpoint/2010/main" val="32514498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5AC6862-23B9-BA72-C223-9FFF81B7C3A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257FF26-5873-FE3C-4300-3A107A1906E0}"/>
              </a:ext>
            </a:extLst>
          </p:cNvPr>
          <p:cNvSpPr>
            <a:spLocks noGrp="1"/>
          </p:cNvSpPr>
          <p:nvPr>
            <p:ph type="title"/>
          </p:nvPr>
        </p:nvSpPr>
        <p:spPr/>
        <p:txBody>
          <a:bodyPr/>
          <a:lstStyle/>
          <a:p>
            <a:r>
              <a:rPr lang="en-GB" dirty="0">
                <a:solidFill>
                  <a:srgbClr val="00B0F0"/>
                </a:solidFill>
                <a:latin typeface="Arial Nova" panose="020B0504020202020204" pitchFamily="34" charset="0"/>
              </a:rPr>
              <a:t>Overspending again in 2025-26</a:t>
            </a:r>
          </a:p>
        </p:txBody>
      </p:sp>
      <p:sp>
        <p:nvSpPr>
          <p:cNvPr id="3" name="Content Placeholder 2">
            <a:extLst>
              <a:ext uri="{FF2B5EF4-FFF2-40B4-BE49-F238E27FC236}">
                <a16:creationId xmlns:a16="http://schemas.microsoft.com/office/drawing/2014/main" id="{89A62A46-AFAB-11B8-85B1-463AD311513E}"/>
              </a:ext>
            </a:extLst>
          </p:cNvPr>
          <p:cNvSpPr>
            <a:spLocks noGrp="1"/>
          </p:cNvSpPr>
          <p:nvPr>
            <p:ph idx="1"/>
          </p:nvPr>
        </p:nvSpPr>
        <p:spPr>
          <a:xfrm>
            <a:off x="838200" y="1588655"/>
            <a:ext cx="9963912" cy="4830618"/>
          </a:xfrm>
        </p:spPr>
        <p:txBody>
          <a:bodyPr vert="horz" lIns="91440" tIns="45720" rIns="91440" bIns="45720" rtlCol="0" anchor="t">
            <a:noAutofit/>
          </a:bodyPr>
          <a:lstStyle/>
          <a:p>
            <a:pPr>
              <a:lnSpc>
                <a:spcPct val="100000"/>
              </a:lnSpc>
              <a:spcBef>
                <a:spcPts val="600"/>
              </a:spcBef>
              <a:buClr>
                <a:srgbClr val="00B0F0"/>
              </a:buClr>
            </a:pPr>
            <a:r>
              <a:rPr lang="en-GB" dirty="0"/>
              <a:t>Departments have tended to overspend since 2022-23</a:t>
            </a:r>
          </a:p>
          <a:p>
            <a:pPr>
              <a:lnSpc>
                <a:spcPct val="100000"/>
              </a:lnSpc>
              <a:spcBef>
                <a:spcPts val="600"/>
              </a:spcBef>
              <a:buClr>
                <a:srgbClr val="00B0F0"/>
              </a:buClr>
            </a:pPr>
            <a:endParaRPr lang="en-GB" dirty="0"/>
          </a:p>
          <a:p>
            <a:pPr>
              <a:lnSpc>
                <a:spcPct val="100000"/>
              </a:lnSpc>
              <a:spcBef>
                <a:spcPts val="600"/>
              </a:spcBef>
              <a:buClr>
                <a:srgbClr val="00B0F0"/>
              </a:buClr>
            </a:pPr>
            <a:r>
              <a:rPr lang="en-GB" dirty="0"/>
              <a:t>Health (£212m) and Education (£231m) are together forecast to overspend by £457m this year on resource (day-to-day) spending</a:t>
            </a:r>
          </a:p>
          <a:p>
            <a:pPr>
              <a:lnSpc>
                <a:spcPct val="100000"/>
              </a:lnSpc>
              <a:spcBef>
                <a:spcPts val="600"/>
              </a:spcBef>
              <a:buClr>
                <a:srgbClr val="00B0F0"/>
              </a:buClr>
            </a:pPr>
            <a:endParaRPr lang="en-GB" dirty="0"/>
          </a:p>
          <a:p>
            <a:pPr>
              <a:lnSpc>
                <a:spcPct val="100000"/>
              </a:lnSpc>
              <a:spcBef>
                <a:spcPts val="600"/>
              </a:spcBef>
              <a:buClr>
                <a:srgbClr val="00B0F0"/>
              </a:buClr>
            </a:pPr>
            <a:r>
              <a:rPr lang="en-GB" dirty="0"/>
              <a:t>Treasury has agreed a £400m Reserve claim to cover 90% of this, to be repaid £80m, £160m, £160m over next three years</a:t>
            </a:r>
          </a:p>
          <a:p>
            <a:pPr>
              <a:lnSpc>
                <a:spcPct val="100000"/>
              </a:lnSpc>
              <a:spcBef>
                <a:spcPts val="600"/>
              </a:spcBef>
              <a:buClr>
                <a:srgbClr val="00B0F0"/>
              </a:buClr>
            </a:pPr>
            <a:endParaRPr lang="en-GB" dirty="0"/>
          </a:p>
          <a:p>
            <a:pPr>
              <a:lnSpc>
                <a:spcPct val="100000"/>
              </a:lnSpc>
              <a:spcBef>
                <a:spcPts val="600"/>
              </a:spcBef>
              <a:buClr>
                <a:srgbClr val="00B0F0"/>
              </a:buClr>
            </a:pPr>
            <a:r>
              <a:rPr lang="en-GB" dirty="0"/>
              <a:t>Budget will balance this year if the Executive can deal with the remainder and any net pressures from other departments </a:t>
            </a:r>
          </a:p>
          <a:p>
            <a:pPr>
              <a:buClr>
                <a:srgbClr val="00B0F0"/>
              </a:buClr>
            </a:pPr>
            <a:endParaRPr lang="en-GB" sz="4000" dirty="0"/>
          </a:p>
          <a:p>
            <a:pPr>
              <a:buClr>
                <a:srgbClr val="00B0F0"/>
              </a:buClr>
            </a:pPr>
            <a:endParaRPr lang="en-GB" sz="4000" dirty="0"/>
          </a:p>
          <a:p>
            <a:pPr>
              <a:buClr>
                <a:srgbClr val="00B0F0"/>
              </a:buClr>
            </a:pPr>
            <a:endParaRPr lang="en-GB" sz="4000" dirty="0"/>
          </a:p>
          <a:p>
            <a:pPr>
              <a:buClr>
                <a:srgbClr val="00B0F0"/>
              </a:buClr>
            </a:pPr>
            <a:endParaRPr lang="en-GB" sz="4000" dirty="0"/>
          </a:p>
          <a:p>
            <a:pPr>
              <a:buClr>
                <a:srgbClr val="00B0F0"/>
              </a:buClr>
            </a:pPr>
            <a:endParaRPr lang="en-GB" sz="4000" dirty="0"/>
          </a:p>
          <a:p>
            <a:pPr>
              <a:buClr>
                <a:srgbClr val="00B0F0"/>
              </a:buClr>
            </a:pPr>
            <a:endParaRPr lang="en-GB" sz="4000" dirty="0"/>
          </a:p>
          <a:p>
            <a:pPr>
              <a:buClr>
                <a:srgbClr val="00B0F0"/>
              </a:buClr>
            </a:pPr>
            <a:endParaRPr lang="en-GB" sz="4000" dirty="0"/>
          </a:p>
          <a:p>
            <a:pPr>
              <a:buClr>
                <a:srgbClr val="00B0F0"/>
              </a:buClr>
            </a:pPr>
            <a:endParaRPr lang="en-GB" sz="4000" dirty="0"/>
          </a:p>
          <a:p>
            <a:pPr>
              <a:buClr>
                <a:srgbClr val="00B0F0"/>
              </a:buClr>
            </a:pPr>
            <a:endParaRPr lang="en-GB" sz="4000" dirty="0"/>
          </a:p>
          <a:p>
            <a:pPr marL="0" indent="0">
              <a:buClr>
                <a:srgbClr val="00B0F0"/>
              </a:buClr>
              <a:buNone/>
            </a:pPr>
            <a:endParaRPr lang="en-GB" sz="4000" dirty="0"/>
          </a:p>
          <a:p>
            <a:pPr>
              <a:buClr>
                <a:srgbClr val="00B0F0"/>
              </a:buClr>
            </a:pPr>
            <a:endParaRPr lang="en-GB" sz="4000" dirty="0"/>
          </a:p>
          <a:p>
            <a:pPr>
              <a:buClr>
                <a:srgbClr val="00B0F0"/>
              </a:buClr>
            </a:pPr>
            <a:endParaRPr lang="en-GB" sz="4000" dirty="0"/>
          </a:p>
        </p:txBody>
      </p:sp>
      <p:pic>
        <p:nvPicPr>
          <p:cNvPr id="4" name="Picture 3">
            <a:extLst>
              <a:ext uri="{FF2B5EF4-FFF2-40B4-BE49-F238E27FC236}">
                <a16:creationId xmlns:a16="http://schemas.microsoft.com/office/drawing/2014/main" id="{B74F8A42-0F60-E077-227E-C31D1C7C32C3}"/>
              </a:ext>
            </a:extLst>
          </p:cNvPr>
          <p:cNvPicPr>
            <a:picLocks noChangeAspect="1"/>
          </p:cNvPicPr>
          <p:nvPr/>
        </p:nvPicPr>
        <p:blipFill>
          <a:blip r:embed="rId2"/>
          <a:stretch>
            <a:fillRect/>
          </a:stretch>
        </p:blipFill>
        <p:spPr>
          <a:xfrm>
            <a:off x="9912626" y="115150"/>
            <a:ext cx="2130322" cy="614387"/>
          </a:xfrm>
          <a:prstGeom prst="rect">
            <a:avLst/>
          </a:prstGeom>
        </p:spPr>
      </p:pic>
    </p:spTree>
    <p:extLst>
      <p:ext uri="{BB962C8B-B14F-4D97-AF65-F5344CB8AC3E}">
        <p14:creationId xmlns:p14="http://schemas.microsoft.com/office/powerpoint/2010/main" val="42357977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3723667-7101-73B7-B68F-6F77165ACB9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ABE3ADC-8BCE-023F-C8D2-8520FF16D2A7}"/>
              </a:ext>
            </a:extLst>
          </p:cNvPr>
          <p:cNvSpPr>
            <a:spLocks noGrp="1"/>
          </p:cNvSpPr>
          <p:nvPr>
            <p:ph type="title"/>
          </p:nvPr>
        </p:nvSpPr>
        <p:spPr/>
        <p:txBody>
          <a:bodyPr/>
          <a:lstStyle/>
          <a:p>
            <a:r>
              <a:rPr lang="en-GB" dirty="0">
                <a:solidFill>
                  <a:srgbClr val="00B0F0"/>
                </a:solidFill>
                <a:latin typeface="Arial Nova" panose="020B0504020202020204" pitchFamily="34" charset="0"/>
              </a:rPr>
              <a:t>The impact of pay pressures</a:t>
            </a:r>
          </a:p>
        </p:txBody>
      </p:sp>
      <p:sp>
        <p:nvSpPr>
          <p:cNvPr id="3" name="Content Placeholder 2">
            <a:extLst>
              <a:ext uri="{FF2B5EF4-FFF2-40B4-BE49-F238E27FC236}">
                <a16:creationId xmlns:a16="http://schemas.microsoft.com/office/drawing/2014/main" id="{19522D75-1113-44F4-1286-FD87B42BB47F}"/>
              </a:ext>
            </a:extLst>
          </p:cNvPr>
          <p:cNvSpPr>
            <a:spLocks noGrp="1"/>
          </p:cNvSpPr>
          <p:nvPr>
            <p:ph idx="1"/>
          </p:nvPr>
        </p:nvSpPr>
        <p:spPr>
          <a:xfrm>
            <a:off x="838200" y="1341005"/>
            <a:ext cx="10744200" cy="4830618"/>
          </a:xfrm>
        </p:spPr>
        <p:txBody>
          <a:bodyPr vert="horz" lIns="91440" tIns="45720" rIns="91440" bIns="45720" rtlCol="0" anchor="t">
            <a:noAutofit/>
          </a:bodyPr>
          <a:lstStyle/>
          <a:p>
            <a:pPr>
              <a:lnSpc>
                <a:spcPct val="100000"/>
              </a:lnSpc>
              <a:spcBef>
                <a:spcPts val="600"/>
              </a:spcBef>
              <a:buClr>
                <a:srgbClr val="00B0F0"/>
              </a:buClr>
            </a:pPr>
            <a:r>
              <a:rPr lang="en-GB" dirty="0"/>
              <a:t>Overspend this year largely driven by matching UK Govt pay deals</a:t>
            </a:r>
          </a:p>
          <a:p>
            <a:pPr>
              <a:lnSpc>
                <a:spcPct val="100000"/>
              </a:lnSpc>
              <a:spcBef>
                <a:spcPts val="600"/>
              </a:spcBef>
              <a:buClr>
                <a:srgbClr val="00B0F0"/>
              </a:buClr>
            </a:pPr>
            <a:endParaRPr lang="en-GB" dirty="0"/>
          </a:p>
          <a:p>
            <a:pPr>
              <a:lnSpc>
                <a:spcPct val="100000"/>
              </a:lnSpc>
              <a:spcBef>
                <a:spcPts val="600"/>
              </a:spcBef>
              <a:buClr>
                <a:srgbClr val="00B0F0"/>
              </a:buClr>
            </a:pPr>
            <a:r>
              <a:rPr lang="en-GB" dirty="0"/>
              <a:t>In early November – with its budget already on course to overspend – the Executive agreed to pay review recommendations for Health. This required a Ministerial direction: “Officials advised that the application of these recommended awards is not currently affordable”</a:t>
            </a:r>
          </a:p>
          <a:p>
            <a:pPr>
              <a:lnSpc>
                <a:spcPct val="100000"/>
              </a:lnSpc>
              <a:spcBef>
                <a:spcPts val="600"/>
              </a:spcBef>
              <a:buClr>
                <a:srgbClr val="00B0F0"/>
              </a:buClr>
            </a:pPr>
            <a:endParaRPr lang="en-GB" dirty="0"/>
          </a:p>
          <a:p>
            <a:pPr>
              <a:lnSpc>
                <a:spcPct val="100000"/>
              </a:lnSpc>
              <a:spcBef>
                <a:spcPts val="600"/>
              </a:spcBef>
              <a:buClr>
                <a:srgbClr val="00B0F0"/>
              </a:buClr>
            </a:pPr>
            <a:r>
              <a:rPr lang="en-GB" dirty="0"/>
              <a:t>Executive also approved teachers’ pay award, again with the NICS requiring a Ministerial Direction as unaffordable within budget</a:t>
            </a:r>
          </a:p>
          <a:p>
            <a:pPr>
              <a:lnSpc>
                <a:spcPct val="100000"/>
              </a:lnSpc>
              <a:spcBef>
                <a:spcPts val="600"/>
              </a:spcBef>
              <a:buClr>
                <a:srgbClr val="00B0F0"/>
              </a:buClr>
            </a:pPr>
            <a:endParaRPr lang="en-GB" dirty="0"/>
          </a:p>
          <a:p>
            <a:pPr>
              <a:lnSpc>
                <a:spcPct val="100000"/>
              </a:lnSpc>
              <a:spcBef>
                <a:spcPts val="600"/>
              </a:spcBef>
              <a:buClr>
                <a:srgbClr val="00B0F0"/>
              </a:buClr>
            </a:pPr>
            <a:r>
              <a:rPr lang="en-GB" dirty="0"/>
              <a:t>NI relies more on Ministerial Directions than Scotland or Wales</a:t>
            </a:r>
          </a:p>
          <a:p>
            <a:pPr>
              <a:lnSpc>
                <a:spcPct val="100000"/>
              </a:lnSpc>
              <a:spcBef>
                <a:spcPts val="600"/>
              </a:spcBef>
              <a:buClr>
                <a:srgbClr val="00B0F0"/>
              </a:buClr>
            </a:pPr>
            <a:endParaRPr lang="en-GB" dirty="0"/>
          </a:p>
          <a:p>
            <a:pPr marL="0" indent="0">
              <a:buClr>
                <a:srgbClr val="00B0F0"/>
              </a:buClr>
              <a:buNone/>
            </a:pPr>
            <a:endParaRPr lang="en-GB" sz="4000" dirty="0"/>
          </a:p>
          <a:p>
            <a:pPr>
              <a:buClr>
                <a:srgbClr val="00B0F0"/>
              </a:buClr>
            </a:pPr>
            <a:endParaRPr lang="en-GB" sz="4000" dirty="0"/>
          </a:p>
          <a:p>
            <a:pPr>
              <a:buClr>
                <a:srgbClr val="00B0F0"/>
              </a:buClr>
            </a:pPr>
            <a:endParaRPr lang="en-GB" sz="4000" dirty="0"/>
          </a:p>
          <a:p>
            <a:pPr>
              <a:buClr>
                <a:srgbClr val="00B0F0"/>
              </a:buClr>
            </a:pPr>
            <a:endParaRPr lang="en-GB" sz="4000" dirty="0"/>
          </a:p>
          <a:p>
            <a:pPr>
              <a:buClr>
                <a:srgbClr val="00B0F0"/>
              </a:buClr>
            </a:pPr>
            <a:endParaRPr lang="en-GB" sz="4000" dirty="0"/>
          </a:p>
          <a:p>
            <a:pPr>
              <a:buClr>
                <a:srgbClr val="00B0F0"/>
              </a:buClr>
            </a:pPr>
            <a:endParaRPr lang="en-GB" sz="4000" dirty="0"/>
          </a:p>
          <a:p>
            <a:pPr>
              <a:buClr>
                <a:srgbClr val="00B0F0"/>
              </a:buClr>
            </a:pPr>
            <a:endParaRPr lang="en-GB" sz="4000" dirty="0"/>
          </a:p>
          <a:p>
            <a:pPr>
              <a:buClr>
                <a:srgbClr val="00B0F0"/>
              </a:buClr>
            </a:pPr>
            <a:endParaRPr lang="en-GB" sz="4000" dirty="0"/>
          </a:p>
          <a:p>
            <a:pPr>
              <a:buClr>
                <a:srgbClr val="00B0F0"/>
              </a:buClr>
            </a:pPr>
            <a:endParaRPr lang="en-GB" sz="4000" dirty="0"/>
          </a:p>
          <a:p>
            <a:pPr marL="0" indent="0">
              <a:buClr>
                <a:srgbClr val="00B0F0"/>
              </a:buClr>
              <a:buNone/>
            </a:pPr>
            <a:endParaRPr lang="en-GB" sz="4000" dirty="0"/>
          </a:p>
          <a:p>
            <a:pPr>
              <a:buClr>
                <a:srgbClr val="00B0F0"/>
              </a:buClr>
            </a:pPr>
            <a:endParaRPr lang="en-GB" sz="4000" dirty="0"/>
          </a:p>
          <a:p>
            <a:pPr>
              <a:buClr>
                <a:srgbClr val="00B0F0"/>
              </a:buClr>
            </a:pPr>
            <a:endParaRPr lang="en-GB" sz="4000" dirty="0"/>
          </a:p>
        </p:txBody>
      </p:sp>
      <p:pic>
        <p:nvPicPr>
          <p:cNvPr id="4" name="Picture 3">
            <a:extLst>
              <a:ext uri="{FF2B5EF4-FFF2-40B4-BE49-F238E27FC236}">
                <a16:creationId xmlns:a16="http://schemas.microsoft.com/office/drawing/2014/main" id="{15FCEB6F-4526-513F-648E-B10D5EE78410}"/>
              </a:ext>
            </a:extLst>
          </p:cNvPr>
          <p:cNvPicPr>
            <a:picLocks noChangeAspect="1"/>
          </p:cNvPicPr>
          <p:nvPr/>
        </p:nvPicPr>
        <p:blipFill>
          <a:blip r:embed="rId2"/>
          <a:stretch>
            <a:fillRect/>
          </a:stretch>
        </p:blipFill>
        <p:spPr>
          <a:xfrm>
            <a:off x="9912626" y="115150"/>
            <a:ext cx="2130322" cy="614387"/>
          </a:xfrm>
          <a:prstGeom prst="rect">
            <a:avLst/>
          </a:prstGeom>
        </p:spPr>
      </p:pic>
    </p:spTree>
    <p:extLst>
      <p:ext uri="{BB962C8B-B14F-4D97-AF65-F5344CB8AC3E}">
        <p14:creationId xmlns:p14="http://schemas.microsoft.com/office/powerpoint/2010/main" val="284498157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D7729C6-7441-CB02-2757-6BB4D69A240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F8B151C-9223-A173-EEDF-5BEC64B339A5}"/>
              </a:ext>
            </a:extLst>
          </p:cNvPr>
          <p:cNvSpPr>
            <a:spLocks noGrp="1"/>
          </p:cNvSpPr>
          <p:nvPr>
            <p:ph type="title"/>
          </p:nvPr>
        </p:nvSpPr>
        <p:spPr>
          <a:xfrm>
            <a:off x="556260" y="404986"/>
            <a:ext cx="10515600" cy="1325563"/>
          </a:xfrm>
        </p:spPr>
        <p:txBody>
          <a:bodyPr/>
          <a:lstStyle/>
          <a:p>
            <a:r>
              <a:rPr lang="en-GB" dirty="0">
                <a:solidFill>
                  <a:srgbClr val="00B0F0"/>
                </a:solidFill>
                <a:latin typeface="Arial Nova" panose="020B0504020202020204" pitchFamily="34" charset="0"/>
              </a:rPr>
              <a:t>Pay is a structural problem</a:t>
            </a:r>
          </a:p>
        </p:txBody>
      </p:sp>
      <p:sp>
        <p:nvSpPr>
          <p:cNvPr id="3" name="Content Placeholder 2">
            <a:extLst>
              <a:ext uri="{FF2B5EF4-FFF2-40B4-BE49-F238E27FC236}">
                <a16:creationId xmlns:a16="http://schemas.microsoft.com/office/drawing/2014/main" id="{4DF82F89-C8AA-D2E7-A418-6AF3B4317EEA}"/>
              </a:ext>
            </a:extLst>
          </p:cNvPr>
          <p:cNvSpPr>
            <a:spLocks noGrp="1"/>
          </p:cNvSpPr>
          <p:nvPr>
            <p:ph idx="1"/>
          </p:nvPr>
        </p:nvSpPr>
        <p:spPr>
          <a:xfrm>
            <a:off x="838200" y="1825625"/>
            <a:ext cx="9951720" cy="4667250"/>
          </a:xfrm>
        </p:spPr>
        <p:txBody>
          <a:bodyPr vert="horz" lIns="91440" tIns="45720" rIns="91440" bIns="45720" rtlCol="0" anchor="t">
            <a:normAutofit/>
          </a:bodyPr>
          <a:lstStyle/>
          <a:p>
            <a:pPr>
              <a:buClr>
                <a:srgbClr val="00B0F0"/>
              </a:buClr>
            </a:pPr>
            <a:endParaRPr lang="en-GB" dirty="0"/>
          </a:p>
          <a:p>
            <a:pPr>
              <a:buClr>
                <a:srgbClr val="00B0F0"/>
              </a:buClr>
            </a:pPr>
            <a:endParaRPr lang="en-GB" dirty="0"/>
          </a:p>
          <a:p>
            <a:pPr marL="0" indent="0">
              <a:buClr>
                <a:srgbClr val="00B0F0"/>
              </a:buClr>
              <a:buNone/>
            </a:pPr>
            <a:endParaRPr lang="en-GB" dirty="0"/>
          </a:p>
          <a:p>
            <a:pPr>
              <a:buClr>
                <a:srgbClr val="00B0F0"/>
              </a:buClr>
            </a:pPr>
            <a:endParaRPr lang="en-GB" dirty="0"/>
          </a:p>
          <a:p>
            <a:pPr>
              <a:buClr>
                <a:srgbClr val="00B0F0"/>
              </a:buClr>
            </a:pPr>
            <a:endParaRPr lang="en-GB" dirty="0"/>
          </a:p>
        </p:txBody>
      </p:sp>
      <p:pic>
        <p:nvPicPr>
          <p:cNvPr id="4" name="Picture 3">
            <a:extLst>
              <a:ext uri="{FF2B5EF4-FFF2-40B4-BE49-F238E27FC236}">
                <a16:creationId xmlns:a16="http://schemas.microsoft.com/office/drawing/2014/main" id="{A96B9171-F921-B13E-0794-7605F657F6B4}"/>
              </a:ext>
            </a:extLst>
          </p:cNvPr>
          <p:cNvPicPr>
            <a:picLocks noChangeAspect="1"/>
          </p:cNvPicPr>
          <p:nvPr/>
        </p:nvPicPr>
        <p:blipFill>
          <a:blip r:embed="rId3"/>
          <a:stretch>
            <a:fillRect/>
          </a:stretch>
        </p:blipFill>
        <p:spPr>
          <a:xfrm>
            <a:off x="9912626" y="115150"/>
            <a:ext cx="2130322" cy="614387"/>
          </a:xfrm>
          <a:prstGeom prst="rect">
            <a:avLst/>
          </a:prstGeom>
        </p:spPr>
      </p:pic>
      <p:pic>
        <p:nvPicPr>
          <p:cNvPr id="8" name="Picture 7">
            <a:extLst>
              <a:ext uri="{FF2B5EF4-FFF2-40B4-BE49-F238E27FC236}">
                <a16:creationId xmlns:a16="http://schemas.microsoft.com/office/drawing/2014/main" id="{6CADC191-5CDF-5FFA-59FF-92D31864913D}"/>
              </a:ext>
            </a:extLst>
          </p:cNvPr>
          <p:cNvPicPr>
            <a:picLocks noChangeAspect="1"/>
          </p:cNvPicPr>
          <p:nvPr/>
        </p:nvPicPr>
        <p:blipFill>
          <a:blip r:embed="rId4"/>
          <a:stretch>
            <a:fillRect/>
          </a:stretch>
        </p:blipFill>
        <p:spPr>
          <a:xfrm>
            <a:off x="4503420" y="1730549"/>
            <a:ext cx="7132320" cy="4623435"/>
          </a:xfrm>
          <a:prstGeom prst="rect">
            <a:avLst/>
          </a:prstGeom>
        </p:spPr>
      </p:pic>
      <p:sp>
        <p:nvSpPr>
          <p:cNvPr id="9" name="Content Placeholder 2">
            <a:extLst>
              <a:ext uri="{FF2B5EF4-FFF2-40B4-BE49-F238E27FC236}">
                <a16:creationId xmlns:a16="http://schemas.microsoft.com/office/drawing/2014/main" id="{2A8F97F2-18C9-4453-1205-A54609945BDB}"/>
              </a:ext>
            </a:extLst>
          </p:cNvPr>
          <p:cNvSpPr txBox="1">
            <a:spLocks/>
          </p:cNvSpPr>
          <p:nvPr/>
        </p:nvSpPr>
        <p:spPr>
          <a:xfrm>
            <a:off x="556260" y="1644136"/>
            <a:ext cx="3858768" cy="4623435"/>
          </a:xfrm>
          <a:prstGeom prst="rect">
            <a:avLst/>
          </a:prstGeom>
        </p:spPr>
        <p:txBody>
          <a:bodyPr vert="horz" lIns="91440" tIns="45720" rIns="91440" bIns="45720" rtlCol="0" anchor="t">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nSpc>
                <a:spcPct val="100000"/>
              </a:lnSpc>
              <a:spcBef>
                <a:spcPts val="600"/>
              </a:spcBef>
              <a:buClr>
                <a:srgbClr val="00B0F0"/>
              </a:buClr>
            </a:pPr>
            <a:r>
              <a:rPr lang="en-GB" sz="2000" dirty="0">
                <a:latin typeface="Arial" panose="020B0604020202020204" pitchFamily="34" charset="0"/>
                <a:cs typeface="Arial" panose="020B0604020202020204" pitchFamily="34" charset="0"/>
              </a:rPr>
              <a:t>When the UK Government agrees an x per cent increase in public-sector pay in England, the Block Grant does not rise enough to match this in NI under the Barnett Formula – even with the new 24% top-up</a:t>
            </a:r>
          </a:p>
          <a:p>
            <a:pPr>
              <a:lnSpc>
                <a:spcPct val="100000"/>
              </a:lnSpc>
              <a:spcBef>
                <a:spcPts val="600"/>
              </a:spcBef>
              <a:buClr>
                <a:srgbClr val="00B0F0"/>
              </a:buClr>
            </a:pPr>
            <a:endParaRPr lang="en-GB" sz="2000" dirty="0">
              <a:latin typeface="Arial" panose="020B0604020202020204" pitchFamily="34" charset="0"/>
              <a:cs typeface="Arial" panose="020B0604020202020204" pitchFamily="34" charset="0"/>
            </a:endParaRPr>
          </a:p>
          <a:p>
            <a:pPr>
              <a:lnSpc>
                <a:spcPct val="100000"/>
              </a:lnSpc>
              <a:spcBef>
                <a:spcPts val="600"/>
              </a:spcBef>
              <a:buClr>
                <a:srgbClr val="00B0F0"/>
              </a:buClr>
            </a:pPr>
            <a:r>
              <a:rPr lang="en-GB" sz="2000" dirty="0">
                <a:latin typeface="Arial" panose="020B0604020202020204" pitchFamily="34" charset="0"/>
                <a:cs typeface="Arial" panose="020B0604020202020204" pitchFamily="34" charset="0"/>
              </a:rPr>
              <a:t>Affordability issue arises when there are more than 24% more employees</a:t>
            </a:r>
          </a:p>
          <a:p>
            <a:pPr>
              <a:buClr>
                <a:srgbClr val="00B0F0"/>
              </a:buClr>
            </a:pPr>
            <a:endParaRPr lang="en-GB" sz="4000" dirty="0"/>
          </a:p>
          <a:p>
            <a:pPr marL="0" indent="0">
              <a:buClr>
                <a:srgbClr val="00B0F0"/>
              </a:buClr>
              <a:buNone/>
            </a:pPr>
            <a:endParaRPr lang="en-GB" sz="4000" dirty="0"/>
          </a:p>
          <a:p>
            <a:pPr>
              <a:buClr>
                <a:srgbClr val="00B0F0"/>
              </a:buClr>
            </a:pPr>
            <a:endParaRPr lang="en-GB" sz="4000" dirty="0"/>
          </a:p>
          <a:p>
            <a:pPr>
              <a:buClr>
                <a:srgbClr val="00B0F0"/>
              </a:buClr>
            </a:pPr>
            <a:endParaRPr lang="en-GB" sz="4000" dirty="0"/>
          </a:p>
          <a:p>
            <a:pPr>
              <a:buClr>
                <a:srgbClr val="00B0F0"/>
              </a:buClr>
            </a:pPr>
            <a:endParaRPr lang="en-GB" sz="4000" dirty="0"/>
          </a:p>
          <a:p>
            <a:pPr>
              <a:buClr>
                <a:srgbClr val="00B0F0"/>
              </a:buClr>
            </a:pPr>
            <a:endParaRPr lang="en-GB" sz="4000" dirty="0"/>
          </a:p>
          <a:p>
            <a:pPr>
              <a:buClr>
                <a:srgbClr val="00B0F0"/>
              </a:buClr>
            </a:pPr>
            <a:endParaRPr lang="en-GB" sz="4000" dirty="0"/>
          </a:p>
          <a:p>
            <a:pPr>
              <a:buClr>
                <a:srgbClr val="00B0F0"/>
              </a:buClr>
            </a:pPr>
            <a:endParaRPr lang="en-GB" sz="4000" dirty="0"/>
          </a:p>
          <a:p>
            <a:pPr marL="0" indent="0">
              <a:buClr>
                <a:srgbClr val="00B0F0"/>
              </a:buClr>
              <a:buFont typeface="Arial" panose="020B0604020202020204" pitchFamily="34" charset="0"/>
              <a:buNone/>
            </a:pPr>
            <a:endParaRPr lang="en-GB" sz="4000" dirty="0"/>
          </a:p>
          <a:p>
            <a:pPr>
              <a:buClr>
                <a:srgbClr val="00B0F0"/>
              </a:buClr>
            </a:pPr>
            <a:endParaRPr lang="en-GB" sz="4000" dirty="0"/>
          </a:p>
          <a:p>
            <a:pPr>
              <a:buClr>
                <a:srgbClr val="00B0F0"/>
              </a:buClr>
            </a:pPr>
            <a:endParaRPr lang="en-GB" sz="4000" dirty="0"/>
          </a:p>
        </p:txBody>
      </p:sp>
    </p:spTree>
    <p:extLst>
      <p:ext uri="{BB962C8B-B14F-4D97-AF65-F5344CB8AC3E}">
        <p14:creationId xmlns:p14="http://schemas.microsoft.com/office/powerpoint/2010/main" val="4224743904"/>
      </p:ext>
    </p:extLst>
  </p:cSld>
  <p:clrMapOvr>
    <a:masterClrMapping/>
  </p:clrMapOvr>
  <p:extLst>
    <p:ext uri="{6950BFC3-D8DA-4A85-94F7-54DA5524770B}">
      <p188:commentRel xmlns:p188="http://schemas.microsoft.com/office/powerpoint/2018/8/main" r:id="rId2"/>
    </p:ext>
  </p:extLs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BF3F126-3188-BAA1-9AD1-92117D3123F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4CA0E9D-9B15-53AC-D92F-7A205F964F0E}"/>
              </a:ext>
            </a:extLst>
          </p:cNvPr>
          <p:cNvSpPr>
            <a:spLocks noGrp="1"/>
          </p:cNvSpPr>
          <p:nvPr>
            <p:ph type="title"/>
          </p:nvPr>
        </p:nvSpPr>
        <p:spPr/>
        <p:txBody>
          <a:bodyPr/>
          <a:lstStyle/>
          <a:p>
            <a:r>
              <a:rPr lang="en-GB" dirty="0">
                <a:solidFill>
                  <a:srgbClr val="00B0F0"/>
                </a:solidFill>
                <a:latin typeface="Arial Nova" panose="020B0504020202020204" pitchFamily="34" charset="0"/>
              </a:rPr>
              <a:t>Real funding broadly flat: block grant</a:t>
            </a:r>
          </a:p>
        </p:txBody>
      </p:sp>
      <p:pic>
        <p:nvPicPr>
          <p:cNvPr id="4" name="Picture 3">
            <a:extLst>
              <a:ext uri="{FF2B5EF4-FFF2-40B4-BE49-F238E27FC236}">
                <a16:creationId xmlns:a16="http://schemas.microsoft.com/office/drawing/2014/main" id="{AA7B8416-18C0-B6D4-5862-D7FD31011899}"/>
              </a:ext>
            </a:extLst>
          </p:cNvPr>
          <p:cNvPicPr>
            <a:picLocks noChangeAspect="1"/>
          </p:cNvPicPr>
          <p:nvPr/>
        </p:nvPicPr>
        <p:blipFill>
          <a:blip r:embed="rId3"/>
          <a:stretch>
            <a:fillRect/>
          </a:stretch>
        </p:blipFill>
        <p:spPr>
          <a:xfrm>
            <a:off x="9912626" y="115150"/>
            <a:ext cx="2130322" cy="614387"/>
          </a:xfrm>
          <a:prstGeom prst="rect">
            <a:avLst/>
          </a:prstGeom>
        </p:spPr>
      </p:pic>
      <p:pic>
        <p:nvPicPr>
          <p:cNvPr id="5" name="Picture 4">
            <a:extLst>
              <a:ext uri="{FF2B5EF4-FFF2-40B4-BE49-F238E27FC236}">
                <a16:creationId xmlns:a16="http://schemas.microsoft.com/office/drawing/2014/main" id="{AD89B219-378E-4350-868D-1A2A6AA15B2F}"/>
              </a:ext>
            </a:extLst>
          </p:cNvPr>
          <p:cNvPicPr>
            <a:picLocks noChangeAspect="1"/>
          </p:cNvPicPr>
          <p:nvPr/>
        </p:nvPicPr>
        <p:blipFill>
          <a:blip r:embed="rId4"/>
          <a:stretch>
            <a:fillRect/>
          </a:stretch>
        </p:blipFill>
        <p:spPr>
          <a:xfrm>
            <a:off x="2487617" y="1690688"/>
            <a:ext cx="7216765" cy="4534293"/>
          </a:xfrm>
          <a:prstGeom prst="rect">
            <a:avLst/>
          </a:prstGeom>
        </p:spPr>
      </p:pic>
    </p:spTree>
    <p:extLst>
      <p:ext uri="{BB962C8B-B14F-4D97-AF65-F5344CB8AC3E}">
        <p14:creationId xmlns:p14="http://schemas.microsoft.com/office/powerpoint/2010/main" val="1474107607"/>
      </p:ext>
    </p:extLst>
  </p:cSld>
  <p:clrMapOvr>
    <a:masterClrMapping/>
  </p:clrMapOvr>
  <p:extLst>
    <p:ext uri="{6950BFC3-D8DA-4A85-94F7-54DA5524770B}">
      <p188:commentRel xmlns:p188="http://schemas.microsoft.com/office/powerpoint/2018/8/main" r:id="rId2"/>
    </p:ext>
  </p:extLs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348752D-6F9F-FF0C-BFA4-145D59FE333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1F7F8C0-AA0B-5596-D265-F940D19A06B3}"/>
              </a:ext>
            </a:extLst>
          </p:cNvPr>
          <p:cNvSpPr>
            <a:spLocks noGrp="1"/>
          </p:cNvSpPr>
          <p:nvPr>
            <p:ph type="title"/>
          </p:nvPr>
        </p:nvSpPr>
        <p:spPr>
          <a:xfrm>
            <a:off x="838200" y="301913"/>
            <a:ext cx="10515600" cy="1325563"/>
          </a:xfrm>
        </p:spPr>
        <p:txBody>
          <a:bodyPr/>
          <a:lstStyle/>
          <a:p>
            <a:r>
              <a:rPr lang="en-GB" dirty="0">
                <a:solidFill>
                  <a:srgbClr val="00B0F0"/>
                </a:solidFill>
                <a:latin typeface="Arial Nova" panose="020B0504020202020204" pitchFamily="34" charset="0"/>
              </a:rPr>
              <a:t>Real funding broadly flat: regional rates</a:t>
            </a:r>
          </a:p>
        </p:txBody>
      </p:sp>
      <p:pic>
        <p:nvPicPr>
          <p:cNvPr id="4" name="Picture 3">
            <a:extLst>
              <a:ext uri="{FF2B5EF4-FFF2-40B4-BE49-F238E27FC236}">
                <a16:creationId xmlns:a16="http://schemas.microsoft.com/office/drawing/2014/main" id="{262EEC67-6DA5-BE41-550A-8EF55EFE796A}"/>
              </a:ext>
            </a:extLst>
          </p:cNvPr>
          <p:cNvPicPr>
            <a:picLocks noChangeAspect="1"/>
          </p:cNvPicPr>
          <p:nvPr/>
        </p:nvPicPr>
        <p:blipFill>
          <a:blip r:embed="rId3"/>
          <a:stretch>
            <a:fillRect/>
          </a:stretch>
        </p:blipFill>
        <p:spPr>
          <a:xfrm>
            <a:off x="9912626" y="115150"/>
            <a:ext cx="2130322" cy="614387"/>
          </a:xfrm>
          <a:prstGeom prst="rect">
            <a:avLst/>
          </a:prstGeom>
        </p:spPr>
      </p:pic>
      <p:pic>
        <p:nvPicPr>
          <p:cNvPr id="5" name="Picture 4">
            <a:extLst>
              <a:ext uri="{FF2B5EF4-FFF2-40B4-BE49-F238E27FC236}">
                <a16:creationId xmlns:a16="http://schemas.microsoft.com/office/drawing/2014/main" id="{38571457-0079-16F2-6396-4B67D9D643A9}"/>
              </a:ext>
            </a:extLst>
          </p:cNvPr>
          <p:cNvPicPr>
            <a:picLocks noChangeAspect="1"/>
          </p:cNvPicPr>
          <p:nvPr/>
        </p:nvPicPr>
        <p:blipFill>
          <a:blip r:embed="rId4"/>
          <a:stretch>
            <a:fillRect/>
          </a:stretch>
        </p:blipFill>
        <p:spPr>
          <a:xfrm>
            <a:off x="2510479" y="1627476"/>
            <a:ext cx="7171041" cy="4511431"/>
          </a:xfrm>
          <a:prstGeom prst="rect">
            <a:avLst/>
          </a:prstGeom>
        </p:spPr>
      </p:pic>
    </p:spTree>
    <p:extLst>
      <p:ext uri="{BB962C8B-B14F-4D97-AF65-F5344CB8AC3E}">
        <p14:creationId xmlns:p14="http://schemas.microsoft.com/office/powerpoint/2010/main" val="1791502302"/>
      </p:ext>
    </p:extLst>
  </p:cSld>
  <p:clrMapOvr>
    <a:masterClrMapping/>
  </p:clrMapOvr>
  <p:extLst>
    <p:ext uri="{6950BFC3-D8DA-4A85-94F7-54DA5524770B}">
      <p188:commentRel xmlns:p188="http://schemas.microsoft.com/office/powerpoint/2018/8/main" r:id="rId2"/>
    </p:ext>
  </p:extLst>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59F386AFD53ED0458ABABB8168DEAD56" ma:contentTypeVersion="15" ma:contentTypeDescription="Create a new document." ma:contentTypeScope="" ma:versionID="497d57084ac34e27aaded3d74d913c78">
  <xsd:schema xmlns:xsd="http://www.w3.org/2001/XMLSchema" xmlns:xs="http://www.w3.org/2001/XMLSchema" xmlns:p="http://schemas.microsoft.com/office/2006/metadata/properties" xmlns:ns2="e7151fac-9fcf-474c-8c03-e664bba15fa0" xmlns:ns3="cdd8502d-ddda-47d3-bc10-7dfd02b2ac59" targetNamespace="http://schemas.microsoft.com/office/2006/metadata/properties" ma:root="true" ma:fieldsID="b44229377593dca2e3a0d64304992cdb" ns2:_="" ns3:_="">
    <xsd:import namespace="e7151fac-9fcf-474c-8c03-e664bba15fa0"/>
    <xsd:import namespace="cdd8502d-ddda-47d3-bc10-7dfd02b2ac59"/>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3:SharedWithUsers" minOccurs="0"/>
                <xsd:element ref="ns3:SharedWithDetails" minOccurs="0"/>
                <xsd:element ref="ns2:MediaServiceObjectDetectorVersions" minOccurs="0"/>
                <xsd:element ref="ns2:MediaServiceSearchProperties" minOccurs="0"/>
                <xsd:element ref="ns2:lcf76f155ced4ddcb4097134ff3c332f" minOccurs="0"/>
                <xsd:element ref="ns3:TaxCatchAll" minOccurs="0"/>
                <xsd:element ref="ns2:MediaServiceDateTaken" minOccurs="0"/>
                <xsd:element ref="ns2:MediaServiceGenerationTime" minOccurs="0"/>
                <xsd:element ref="ns2:MediaServiceEventHashCode"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7151fac-9fcf-474c-8c03-e664bba15fa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ObjectDetectorVersions" ma:index="14" nillable="true" ma:displayName="MediaServiceObjectDetectorVersions" ma:hidden="true" ma:indexed="true" ma:internalName="MediaServiceObjectDetectorVersions" ma:readOnly="true">
      <xsd:simpleType>
        <xsd:restriction base="dms:Text"/>
      </xsd:simpleType>
    </xsd:element>
    <xsd:element name="MediaServiceSearchProperties" ma:index="15" nillable="true" ma:displayName="MediaServiceSearchProperties" ma:hidden="true" ma:internalName="MediaServiceSearchProperties" ma:readOnly="true">
      <xsd:simpleType>
        <xsd:restriction base="dms:Note"/>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5f15b542-c3bb-4fe8-b389-dcfcef2f2a3f" ma:termSetId="09814cd3-568e-fe90-9814-8d621ff8fb84" ma:anchorId="fba54fb3-c3e1-fe81-a776-ca4b69148c4d" ma:open="true" ma:isKeyword="false">
      <xsd:complexType>
        <xsd:sequence>
          <xsd:element ref="pc:Terms" minOccurs="0" maxOccurs="1"/>
        </xsd:sequence>
      </xsd:complexType>
    </xsd:element>
    <xsd:element name="MediaServiceDateTaken" ma:index="19" nillable="true" ma:displayName="MediaServiceDateTaken" ma:hidden="true" ma:indexed="true" ma:internalName="MediaServiceDateTaken" ma:readOnly="true">
      <xsd:simpleType>
        <xsd:restriction base="dms:Text"/>
      </xsd:simpleType>
    </xsd:element>
    <xsd:element name="MediaServiceGenerationTime" ma:index="20" nillable="true" ma:displayName="MediaServiceGenerationTime" ma:hidden="true" ma:internalName="MediaServiceGenerationTime" ma:readOnly="true">
      <xsd:simpleType>
        <xsd:restriction base="dms:Text"/>
      </xsd:simpleType>
    </xsd:element>
    <xsd:element name="MediaServiceEventHashCode" ma:index="21" nillable="true" ma:displayName="MediaServiceEventHashCode" ma:hidden="true" ma:internalName="MediaServiceEventHashCode" ma:readOnly="true">
      <xsd:simpleType>
        <xsd:restriction base="dms:Text"/>
      </xsd:simpleType>
    </xsd:element>
    <xsd:element name="MediaServiceOCR" ma:index="22"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cdd8502d-ddda-47d3-bc10-7dfd02b2ac59"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element name="TaxCatchAll" ma:index="18" nillable="true" ma:displayName="Taxonomy Catch All Column" ma:hidden="true" ma:list="{a3df696d-eb55-4f6d-8b72-cd850630cac4}" ma:internalName="TaxCatchAll" ma:showField="CatchAllData" ma:web="cdd8502d-ddda-47d3-bc10-7dfd02b2ac59">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e7151fac-9fcf-474c-8c03-e664bba15fa0">
      <Terms xmlns="http://schemas.microsoft.com/office/infopath/2007/PartnerControls"/>
    </lcf76f155ced4ddcb4097134ff3c332f>
    <TaxCatchAll xmlns="cdd8502d-ddda-47d3-bc10-7dfd02b2ac59"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7DCFF73B-F014-4C3A-BCF2-2B6FD0665BA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e7151fac-9fcf-474c-8c03-e664bba15fa0"/>
    <ds:schemaRef ds:uri="cdd8502d-ddda-47d3-bc10-7dfd02b2ac59"/>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B2EF9231-E121-4C3E-9614-E42A0D2FD993}">
  <ds:schemaRefs>
    <ds:schemaRef ds:uri="e7151fac-9fcf-474c-8c03-e664bba15fa0"/>
    <ds:schemaRef ds:uri="http://schemas.microsoft.com/office/2006/documentManagement/types"/>
    <ds:schemaRef ds:uri="http://purl.org/dc/terms/"/>
    <ds:schemaRef ds:uri="cdd8502d-ddda-47d3-bc10-7dfd02b2ac59"/>
    <ds:schemaRef ds:uri="http://purl.org/dc/dcmitype/"/>
    <ds:schemaRef ds:uri="http://schemas.microsoft.com/office/infopath/2007/PartnerControls"/>
    <ds:schemaRef ds:uri="http://purl.org/dc/elements/1.1/"/>
    <ds:schemaRef ds:uri="http://schemas.microsoft.com/office/2006/metadata/properties"/>
    <ds:schemaRef ds:uri="http://schemas.openxmlformats.org/package/2006/metadata/core-properties"/>
    <ds:schemaRef ds:uri="http://www.w3.org/XML/1998/namespace"/>
  </ds:schemaRefs>
</ds:datastoreItem>
</file>

<file path=customXml/itemProps3.xml><?xml version="1.0" encoding="utf-8"?>
<ds:datastoreItem xmlns:ds="http://schemas.openxmlformats.org/officeDocument/2006/customXml" ds:itemID="{D2F8FBA5-3BD6-45E2-8BE2-95F4400541DE}">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2904</TotalTime>
  <Words>840</Words>
  <Application>Microsoft Office PowerPoint</Application>
  <PresentationFormat>Widescreen</PresentationFormat>
  <Paragraphs>149</Paragraphs>
  <Slides>18</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18</vt:i4>
      </vt:variant>
    </vt:vector>
  </HeadingPairs>
  <TitlesOfParts>
    <vt:vector size="25" baseType="lpstr">
      <vt:lpstr>Arial</vt:lpstr>
      <vt:lpstr>Arial Nova</vt:lpstr>
      <vt:lpstr>Calibri</vt:lpstr>
      <vt:lpstr>Calibri Light</vt:lpstr>
      <vt:lpstr>Cambria</vt:lpstr>
      <vt:lpstr>Courier New</vt:lpstr>
      <vt:lpstr>Office Theme</vt:lpstr>
      <vt:lpstr>PowerPoint Presentation</vt:lpstr>
      <vt:lpstr>Outline</vt:lpstr>
      <vt:lpstr>The scope of the Executive Budget</vt:lpstr>
      <vt:lpstr>Recent developments</vt:lpstr>
      <vt:lpstr>Overspending again in 2025-26</vt:lpstr>
      <vt:lpstr>The impact of pay pressures</vt:lpstr>
      <vt:lpstr>Pay is a structural problem</vt:lpstr>
      <vt:lpstr>Real funding broadly flat: block grant</vt:lpstr>
      <vt:lpstr>Real funding broadly flat: regional rates</vt:lpstr>
      <vt:lpstr>But overspending increases volatility</vt:lpstr>
      <vt:lpstr>Commitments compound 26-27 cliff edge</vt:lpstr>
      <vt:lpstr>Resource budget broadly neutral</vt:lpstr>
      <vt:lpstr>Over-spenders see budgets fall next year</vt:lpstr>
      <vt:lpstr>Allocations as usual fall short of bids</vt:lpstr>
      <vt:lpstr>Same true for capital spending</vt:lpstr>
      <vt:lpstr>Next steps</vt:lpstr>
      <vt:lpstr>Summary and reflections I</vt:lpstr>
      <vt:lpstr>Summary and reflections II</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Executive’s Budget:  a golden opportunity</dc:title>
  <dc:creator>Chote, Robert</dc:creator>
  <cp:lastModifiedBy>Pidgeon, Colin</cp:lastModifiedBy>
  <cp:revision>46</cp:revision>
  <cp:lastPrinted>2026-02-23T14:29:48Z</cp:lastPrinted>
  <dcterms:created xsi:type="dcterms:W3CDTF">2021-11-26T15:25:18Z</dcterms:created>
  <dcterms:modified xsi:type="dcterms:W3CDTF">2026-02-23T14:31:16Z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0x01010059F386AFD53ED0458ABABB8168DEAD56</vt:lpwstr>
  </property>
  <property fmtid="{D5CDD505-2E9C-101B-9397-08002B2CF9AE}" pid="3" name="MediaServiceImageTags">
    <vt:lpwstr/>
  </property>
</Properties>
</file>